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23"/>
  </p:notesMasterIdLst>
  <p:sldIdLst>
    <p:sldId id="256" r:id="rId2"/>
    <p:sldId id="265" r:id="rId3"/>
    <p:sldId id="267" r:id="rId4"/>
    <p:sldId id="266" r:id="rId5"/>
    <p:sldId id="263" r:id="rId6"/>
    <p:sldId id="268" r:id="rId7"/>
    <p:sldId id="269" r:id="rId8"/>
    <p:sldId id="270" r:id="rId9"/>
    <p:sldId id="271" r:id="rId10"/>
    <p:sldId id="272" r:id="rId11"/>
    <p:sldId id="273" r:id="rId12"/>
    <p:sldId id="274" r:id="rId13"/>
    <p:sldId id="275" r:id="rId14"/>
    <p:sldId id="281" r:id="rId15"/>
    <p:sldId id="276" r:id="rId16"/>
    <p:sldId id="278" r:id="rId17"/>
    <p:sldId id="282" r:id="rId18"/>
    <p:sldId id="279" r:id="rId19"/>
    <p:sldId id="283" r:id="rId20"/>
    <p:sldId id="277" r:id="rId21"/>
    <p:sldId id="280"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2" d="100"/>
          <a:sy n="112" d="100"/>
        </p:scale>
        <p:origin x="-12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1DF60-AE5D-B84C-AD0C-9C2180614ED6}" type="doc">
      <dgm:prSet loTypeId="urn:microsoft.com/office/officeart/2005/8/layout/radial4" loCatId="" qsTypeId="urn:microsoft.com/office/officeart/2005/8/quickstyle/simple1" qsCatId="simple" csTypeId="urn:microsoft.com/office/officeart/2005/8/colors/accent1_2" csCatId="accent1" phldr="1"/>
      <dgm:spPr/>
    </dgm:pt>
    <dgm:pt modelId="{607122FD-F1A9-5B4A-B5F2-B1498B43EB66}">
      <dgm:prSet phldrT="[Text]"/>
      <dgm:spPr/>
      <dgm:t>
        <a:bodyPr/>
        <a:lstStyle/>
        <a:p>
          <a:r>
            <a:rPr lang="en-US" dirty="0" smtClean="0"/>
            <a:t>power</a:t>
          </a:r>
          <a:endParaRPr lang="en-US" dirty="0"/>
        </a:p>
      </dgm:t>
    </dgm:pt>
    <dgm:pt modelId="{4126604C-2D7B-2542-A0AA-93BAABEDCFE7}" type="parTrans" cxnId="{A1FE4368-DE45-244A-BDBC-634B470715D5}">
      <dgm:prSet/>
      <dgm:spPr/>
      <dgm:t>
        <a:bodyPr/>
        <a:lstStyle/>
        <a:p>
          <a:endParaRPr lang="en-US"/>
        </a:p>
      </dgm:t>
    </dgm:pt>
    <dgm:pt modelId="{2F754C38-B6DF-D247-BB3B-AD6321C8FCD8}" type="sibTrans" cxnId="{A1FE4368-DE45-244A-BDBC-634B470715D5}">
      <dgm:prSet/>
      <dgm:spPr/>
      <dgm:t>
        <a:bodyPr/>
        <a:lstStyle/>
        <a:p>
          <a:endParaRPr lang="en-US"/>
        </a:p>
      </dgm:t>
    </dgm:pt>
    <dgm:pt modelId="{EAD06D2A-B2CE-5F49-93E2-81569A9002D4}">
      <dgm:prSet phldrT="[Text]"/>
      <dgm:spPr/>
      <dgm:t>
        <a:bodyPr/>
        <a:lstStyle/>
        <a:p>
          <a:r>
            <a:rPr lang="en-US" dirty="0" smtClean="0"/>
            <a:t>benefit</a:t>
          </a:r>
          <a:endParaRPr lang="en-US" dirty="0"/>
        </a:p>
      </dgm:t>
    </dgm:pt>
    <dgm:pt modelId="{F397F1FD-885B-E044-9FD5-FF8625F8167C}" type="parTrans" cxnId="{C85531C5-BFE0-4C4D-934D-1DB11A74E480}">
      <dgm:prSet/>
      <dgm:spPr/>
      <dgm:t>
        <a:bodyPr/>
        <a:lstStyle/>
        <a:p>
          <a:endParaRPr lang="en-US"/>
        </a:p>
      </dgm:t>
    </dgm:pt>
    <dgm:pt modelId="{A450871C-BBD1-4F41-B443-403BD5B78AC5}" type="sibTrans" cxnId="{C85531C5-BFE0-4C4D-934D-1DB11A74E480}">
      <dgm:prSet/>
      <dgm:spPr/>
      <dgm:t>
        <a:bodyPr/>
        <a:lstStyle/>
        <a:p>
          <a:endParaRPr lang="en-US"/>
        </a:p>
      </dgm:t>
    </dgm:pt>
    <dgm:pt modelId="{F9656CC1-68DC-E843-8F14-2E4ABBC3922E}">
      <dgm:prSet phldrT="[Text]"/>
      <dgm:spPr/>
      <dgm:t>
        <a:bodyPr/>
        <a:lstStyle/>
        <a:p>
          <a:r>
            <a:rPr lang="en-US" dirty="0" smtClean="0"/>
            <a:t>consent</a:t>
          </a:r>
          <a:endParaRPr lang="en-US" dirty="0"/>
        </a:p>
      </dgm:t>
    </dgm:pt>
    <dgm:pt modelId="{682582DD-EB33-904F-BF8F-6BE9E8B49510}" type="parTrans" cxnId="{F61BBE8F-34F4-2845-B51A-2D20D06CE75B}">
      <dgm:prSet/>
      <dgm:spPr/>
      <dgm:t>
        <a:bodyPr/>
        <a:lstStyle/>
        <a:p>
          <a:endParaRPr lang="en-US"/>
        </a:p>
      </dgm:t>
    </dgm:pt>
    <dgm:pt modelId="{9A006787-1EF4-5940-A5A3-625049D7C746}" type="sibTrans" cxnId="{F61BBE8F-34F4-2845-B51A-2D20D06CE75B}">
      <dgm:prSet/>
      <dgm:spPr/>
      <dgm:t>
        <a:bodyPr/>
        <a:lstStyle/>
        <a:p>
          <a:endParaRPr lang="en-US"/>
        </a:p>
      </dgm:t>
    </dgm:pt>
    <dgm:pt modelId="{6D3155DF-F451-724A-BBD6-F1C56BE2D921}">
      <dgm:prSet phldrT="[Text]"/>
      <dgm:spPr/>
      <dgm:t>
        <a:bodyPr/>
        <a:lstStyle/>
        <a:p>
          <a:r>
            <a:rPr lang="en-US" dirty="0" smtClean="0"/>
            <a:t>anonymity</a:t>
          </a:r>
          <a:endParaRPr lang="en-US" dirty="0"/>
        </a:p>
      </dgm:t>
    </dgm:pt>
    <dgm:pt modelId="{7E1A8B23-EC1B-F54C-914C-1EBB25827F9A}" type="parTrans" cxnId="{608A45E9-85EB-5E4C-8336-1367B369DB0C}">
      <dgm:prSet/>
      <dgm:spPr/>
      <dgm:t>
        <a:bodyPr/>
        <a:lstStyle/>
        <a:p>
          <a:endParaRPr lang="en-US"/>
        </a:p>
      </dgm:t>
    </dgm:pt>
    <dgm:pt modelId="{457E2170-28DE-0F46-BE50-96C621290D35}" type="sibTrans" cxnId="{608A45E9-85EB-5E4C-8336-1367B369DB0C}">
      <dgm:prSet/>
      <dgm:spPr/>
      <dgm:t>
        <a:bodyPr/>
        <a:lstStyle/>
        <a:p>
          <a:endParaRPr lang="en-US"/>
        </a:p>
      </dgm:t>
    </dgm:pt>
    <dgm:pt modelId="{AEA53DA4-8181-BB4F-BF82-599F97BB4CD9}" type="pres">
      <dgm:prSet presAssocID="{8F11DF60-AE5D-B84C-AD0C-9C2180614ED6}" presName="cycle" presStyleCnt="0">
        <dgm:presLayoutVars>
          <dgm:chMax val="1"/>
          <dgm:dir/>
          <dgm:animLvl val="ctr"/>
          <dgm:resizeHandles val="exact"/>
        </dgm:presLayoutVars>
      </dgm:prSet>
      <dgm:spPr/>
    </dgm:pt>
    <dgm:pt modelId="{BD7D1A3D-3D50-E443-9CF3-64E94B587CAE}" type="pres">
      <dgm:prSet presAssocID="{607122FD-F1A9-5B4A-B5F2-B1498B43EB66}" presName="centerShape" presStyleLbl="node0" presStyleIdx="0" presStyleCnt="1"/>
      <dgm:spPr/>
      <dgm:t>
        <a:bodyPr/>
        <a:lstStyle/>
        <a:p>
          <a:endParaRPr lang="en-US"/>
        </a:p>
      </dgm:t>
    </dgm:pt>
    <dgm:pt modelId="{295EFDD0-171C-6749-AA81-688AABFBF28F}" type="pres">
      <dgm:prSet presAssocID="{F397F1FD-885B-E044-9FD5-FF8625F8167C}" presName="parTrans" presStyleLbl="bgSibTrans2D1" presStyleIdx="0" presStyleCnt="3"/>
      <dgm:spPr/>
      <dgm:t>
        <a:bodyPr/>
        <a:lstStyle/>
        <a:p>
          <a:endParaRPr lang="en-US"/>
        </a:p>
      </dgm:t>
    </dgm:pt>
    <dgm:pt modelId="{48913767-C800-3146-9A55-04C3DD5C012E}" type="pres">
      <dgm:prSet presAssocID="{EAD06D2A-B2CE-5F49-93E2-81569A9002D4}" presName="node" presStyleLbl="node1" presStyleIdx="0" presStyleCnt="3">
        <dgm:presLayoutVars>
          <dgm:bulletEnabled val="1"/>
        </dgm:presLayoutVars>
      </dgm:prSet>
      <dgm:spPr/>
      <dgm:t>
        <a:bodyPr/>
        <a:lstStyle/>
        <a:p>
          <a:endParaRPr lang="en-US"/>
        </a:p>
      </dgm:t>
    </dgm:pt>
    <dgm:pt modelId="{B3CD0E5C-E955-E548-8378-FEDF2E284773}" type="pres">
      <dgm:prSet presAssocID="{682582DD-EB33-904F-BF8F-6BE9E8B49510}" presName="parTrans" presStyleLbl="bgSibTrans2D1" presStyleIdx="1" presStyleCnt="3"/>
      <dgm:spPr/>
      <dgm:t>
        <a:bodyPr/>
        <a:lstStyle/>
        <a:p>
          <a:endParaRPr lang="en-US"/>
        </a:p>
      </dgm:t>
    </dgm:pt>
    <dgm:pt modelId="{9D0929F8-FF09-C94A-AD7D-26A4DE2C64D1}" type="pres">
      <dgm:prSet presAssocID="{F9656CC1-68DC-E843-8F14-2E4ABBC3922E}" presName="node" presStyleLbl="node1" presStyleIdx="1" presStyleCnt="3">
        <dgm:presLayoutVars>
          <dgm:bulletEnabled val="1"/>
        </dgm:presLayoutVars>
      </dgm:prSet>
      <dgm:spPr/>
      <dgm:t>
        <a:bodyPr/>
        <a:lstStyle/>
        <a:p>
          <a:endParaRPr lang="en-US"/>
        </a:p>
      </dgm:t>
    </dgm:pt>
    <dgm:pt modelId="{67DB450D-E37E-3F4E-A968-E7B60FB2E51E}" type="pres">
      <dgm:prSet presAssocID="{7E1A8B23-EC1B-F54C-914C-1EBB25827F9A}" presName="parTrans" presStyleLbl="bgSibTrans2D1" presStyleIdx="2" presStyleCnt="3"/>
      <dgm:spPr/>
      <dgm:t>
        <a:bodyPr/>
        <a:lstStyle/>
        <a:p>
          <a:endParaRPr lang="en-US"/>
        </a:p>
      </dgm:t>
    </dgm:pt>
    <dgm:pt modelId="{20100D14-A35A-8743-8C1C-D5E89B630423}" type="pres">
      <dgm:prSet presAssocID="{6D3155DF-F451-724A-BBD6-F1C56BE2D921}" presName="node" presStyleLbl="node1" presStyleIdx="2" presStyleCnt="3">
        <dgm:presLayoutVars>
          <dgm:bulletEnabled val="1"/>
        </dgm:presLayoutVars>
      </dgm:prSet>
      <dgm:spPr/>
      <dgm:t>
        <a:bodyPr/>
        <a:lstStyle/>
        <a:p>
          <a:endParaRPr lang="en-US"/>
        </a:p>
      </dgm:t>
    </dgm:pt>
  </dgm:ptLst>
  <dgm:cxnLst>
    <dgm:cxn modelId="{C85531C5-BFE0-4C4D-934D-1DB11A74E480}" srcId="{607122FD-F1A9-5B4A-B5F2-B1498B43EB66}" destId="{EAD06D2A-B2CE-5F49-93E2-81569A9002D4}" srcOrd="0" destOrd="0" parTransId="{F397F1FD-885B-E044-9FD5-FF8625F8167C}" sibTransId="{A450871C-BBD1-4F41-B443-403BD5B78AC5}"/>
    <dgm:cxn modelId="{D08A883B-CF11-7E49-ADB4-FB9E15C565A6}" type="presOf" srcId="{6D3155DF-F451-724A-BBD6-F1C56BE2D921}" destId="{20100D14-A35A-8743-8C1C-D5E89B630423}" srcOrd="0" destOrd="0" presId="urn:microsoft.com/office/officeart/2005/8/layout/radial4"/>
    <dgm:cxn modelId="{608A45E9-85EB-5E4C-8336-1367B369DB0C}" srcId="{607122FD-F1A9-5B4A-B5F2-B1498B43EB66}" destId="{6D3155DF-F451-724A-BBD6-F1C56BE2D921}" srcOrd="2" destOrd="0" parTransId="{7E1A8B23-EC1B-F54C-914C-1EBB25827F9A}" sibTransId="{457E2170-28DE-0F46-BE50-96C621290D35}"/>
    <dgm:cxn modelId="{F61BBE8F-34F4-2845-B51A-2D20D06CE75B}" srcId="{607122FD-F1A9-5B4A-B5F2-B1498B43EB66}" destId="{F9656CC1-68DC-E843-8F14-2E4ABBC3922E}" srcOrd="1" destOrd="0" parTransId="{682582DD-EB33-904F-BF8F-6BE9E8B49510}" sibTransId="{9A006787-1EF4-5940-A5A3-625049D7C746}"/>
    <dgm:cxn modelId="{A3C5B2C2-D761-784A-9ED0-EB721B889B0F}" type="presOf" srcId="{607122FD-F1A9-5B4A-B5F2-B1498B43EB66}" destId="{BD7D1A3D-3D50-E443-9CF3-64E94B587CAE}" srcOrd="0" destOrd="0" presId="urn:microsoft.com/office/officeart/2005/8/layout/radial4"/>
    <dgm:cxn modelId="{F7868EBB-A7A3-A642-B494-DC236D91816C}" type="presOf" srcId="{EAD06D2A-B2CE-5F49-93E2-81569A9002D4}" destId="{48913767-C800-3146-9A55-04C3DD5C012E}" srcOrd="0" destOrd="0" presId="urn:microsoft.com/office/officeart/2005/8/layout/radial4"/>
    <dgm:cxn modelId="{42110EF5-90CF-D741-B309-2031243BEDD6}" type="presOf" srcId="{7E1A8B23-EC1B-F54C-914C-1EBB25827F9A}" destId="{67DB450D-E37E-3F4E-A968-E7B60FB2E51E}" srcOrd="0" destOrd="0" presId="urn:microsoft.com/office/officeart/2005/8/layout/radial4"/>
    <dgm:cxn modelId="{56332716-4AD3-F547-9952-605A075FA616}" type="presOf" srcId="{F9656CC1-68DC-E843-8F14-2E4ABBC3922E}" destId="{9D0929F8-FF09-C94A-AD7D-26A4DE2C64D1}" srcOrd="0" destOrd="0" presId="urn:microsoft.com/office/officeart/2005/8/layout/radial4"/>
    <dgm:cxn modelId="{0F544EDE-6828-C84C-8B7D-8858BE252783}" type="presOf" srcId="{8F11DF60-AE5D-B84C-AD0C-9C2180614ED6}" destId="{AEA53DA4-8181-BB4F-BF82-599F97BB4CD9}" srcOrd="0" destOrd="0" presId="urn:microsoft.com/office/officeart/2005/8/layout/radial4"/>
    <dgm:cxn modelId="{33C8A486-71D2-BE4B-B341-BEECFF468B05}" type="presOf" srcId="{682582DD-EB33-904F-BF8F-6BE9E8B49510}" destId="{B3CD0E5C-E955-E548-8378-FEDF2E284773}" srcOrd="0" destOrd="0" presId="urn:microsoft.com/office/officeart/2005/8/layout/radial4"/>
    <dgm:cxn modelId="{71AACBB8-8F28-224F-9E7B-200FD70BFDE9}" type="presOf" srcId="{F397F1FD-885B-E044-9FD5-FF8625F8167C}" destId="{295EFDD0-171C-6749-AA81-688AABFBF28F}" srcOrd="0" destOrd="0" presId="urn:microsoft.com/office/officeart/2005/8/layout/radial4"/>
    <dgm:cxn modelId="{A1FE4368-DE45-244A-BDBC-634B470715D5}" srcId="{8F11DF60-AE5D-B84C-AD0C-9C2180614ED6}" destId="{607122FD-F1A9-5B4A-B5F2-B1498B43EB66}" srcOrd="0" destOrd="0" parTransId="{4126604C-2D7B-2542-A0AA-93BAABEDCFE7}" sibTransId="{2F754C38-B6DF-D247-BB3B-AD6321C8FCD8}"/>
    <dgm:cxn modelId="{3563E523-EE8A-2743-9C9A-DF8D96BBB0EC}" type="presParOf" srcId="{AEA53DA4-8181-BB4F-BF82-599F97BB4CD9}" destId="{BD7D1A3D-3D50-E443-9CF3-64E94B587CAE}" srcOrd="0" destOrd="0" presId="urn:microsoft.com/office/officeart/2005/8/layout/radial4"/>
    <dgm:cxn modelId="{64AF4EF2-728B-9946-A3D3-107AF4F16C55}" type="presParOf" srcId="{AEA53DA4-8181-BB4F-BF82-599F97BB4CD9}" destId="{295EFDD0-171C-6749-AA81-688AABFBF28F}" srcOrd="1" destOrd="0" presId="urn:microsoft.com/office/officeart/2005/8/layout/radial4"/>
    <dgm:cxn modelId="{32E1B68B-E869-314C-BDD4-52DD320ABDD6}" type="presParOf" srcId="{AEA53DA4-8181-BB4F-BF82-599F97BB4CD9}" destId="{48913767-C800-3146-9A55-04C3DD5C012E}" srcOrd="2" destOrd="0" presId="urn:microsoft.com/office/officeart/2005/8/layout/radial4"/>
    <dgm:cxn modelId="{25B1AD27-F96C-374A-845F-1777D24C04B4}" type="presParOf" srcId="{AEA53DA4-8181-BB4F-BF82-599F97BB4CD9}" destId="{B3CD0E5C-E955-E548-8378-FEDF2E284773}" srcOrd="3" destOrd="0" presId="urn:microsoft.com/office/officeart/2005/8/layout/radial4"/>
    <dgm:cxn modelId="{2B91239F-1E5E-BC47-861B-53D364561CAB}" type="presParOf" srcId="{AEA53DA4-8181-BB4F-BF82-599F97BB4CD9}" destId="{9D0929F8-FF09-C94A-AD7D-26A4DE2C64D1}" srcOrd="4" destOrd="0" presId="urn:microsoft.com/office/officeart/2005/8/layout/radial4"/>
    <dgm:cxn modelId="{48BDC83A-C7FF-494D-A772-587EB501A5C1}" type="presParOf" srcId="{AEA53DA4-8181-BB4F-BF82-599F97BB4CD9}" destId="{67DB450D-E37E-3F4E-A968-E7B60FB2E51E}" srcOrd="5" destOrd="0" presId="urn:microsoft.com/office/officeart/2005/8/layout/radial4"/>
    <dgm:cxn modelId="{7D157D92-21AB-1C4F-ADB4-F4E4E11F2BAB}" type="presParOf" srcId="{AEA53DA4-8181-BB4F-BF82-599F97BB4CD9}" destId="{20100D14-A35A-8743-8C1C-D5E89B63042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1A3D-3D50-E443-9CF3-64E94B587CAE}">
      <dsp:nvSpPr>
        <dsp:cNvPr id="0" name=""/>
        <dsp:cNvSpPr/>
      </dsp:nvSpPr>
      <dsp:spPr>
        <a:xfrm>
          <a:off x="2584060" y="1596838"/>
          <a:ext cx="1340255" cy="13402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power</a:t>
          </a:r>
          <a:endParaRPr lang="en-US" sz="2300" kern="1200" dirty="0"/>
        </a:p>
      </dsp:txBody>
      <dsp:txXfrm>
        <a:off x="2780336" y="1793114"/>
        <a:ext cx="947703" cy="947703"/>
      </dsp:txXfrm>
    </dsp:sp>
    <dsp:sp modelId="{295EFDD0-171C-6749-AA81-688AABFBF28F}">
      <dsp:nvSpPr>
        <dsp:cNvPr id="0" name=""/>
        <dsp:cNvSpPr/>
      </dsp:nvSpPr>
      <dsp:spPr>
        <a:xfrm rot="12900000">
          <a:off x="1721619" y="1362616"/>
          <a:ext cx="1027558" cy="3819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913767-C800-3146-9A55-04C3DD5C012E}">
      <dsp:nvSpPr>
        <dsp:cNvPr id="0" name=""/>
        <dsp:cNvSpPr/>
      </dsp:nvSpPr>
      <dsp:spPr>
        <a:xfrm>
          <a:off x="1177914" y="749613"/>
          <a:ext cx="1273242" cy="10185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benefit</a:t>
          </a:r>
          <a:endParaRPr lang="en-US" sz="1700" kern="1200" dirty="0"/>
        </a:p>
      </dsp:txBody>
      <dsp:txXfrm>
        <a:off x="1207748" y="779447"/>
        <a:ext cx="1213574" cy="958926"/>
      </dsp:txXfrm>
    </dsp:sp>
    <dsp:sp modelId="{B3CD0E5C-E955-E548-8378-FEDF2E284773}">
      <dsp:nvSpPr>
        <dsp:cNvPr id="0" name=""/>
        <dsp:cNvSpPr/>
      </dsp:nvSpPr>
      <dsp:spPr>
        <a:xfrm rot="16200000">
          <a:off x="2740409" y="832267"/>
          <a:ext cx="1027558" cy="3819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0929F8-FF09-C94A-AD7D-26A4DE2C64D1}">
      <dsp:nvSpPr>
        <dsp:cNvPr id="0" name=""/>
        <dsp:cNvSpPr/>
      </dsp:nvSpPr>
      <dsp:spPr>
        <a:xfrm>
          <a:off x="2617567" y="177"/>
          <a:ext cx="1273242" cy="10185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consent</a:t>
          </a:r>
          <a:endParaRPr lang="en-US" sz="1700" kern="1200" dirty="0"/>
        </a:p>
      </dsp:txBody>
      <dsp:txXfrm>
        <a:off x="2647401" y="30011"/>
        <a:ext cx="1213574" cy="958926"/>
      </dsp:txXfrm>
    </dsp:sp>
    <dsp:sp modelId="{67DB450D-E37E-3F4E-A968-E7B60FB2E51E}">
      <dsp:nvSpPr>
        <dsp:cNvPr id="0" name=""/>
        <dsp:cNvSpPr/>
      </dsp:nvSpPr>
      <dsp:spPr>
        <a:xfrm rot="19500000">
          <a:off x="3759198" y="1362616"/>
          <a:ext cx="1027558" cy="3819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100D14-A35A-8743-8C1C-D5E89B630423}">
      <dsp:nvSpPr>
        <dsp:cNvPr id="0" name=""/>
        <dsp:cNvSpPr/>
      </dsp:nvSpPr>
      <dsp:spPr>
        <a:xfrm>
          <a:off x="4057219" y="749613"/>
          <a:ext cx="1273242" cy="10185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anonymity</a:t>
          </a:r>
          <a:endParaRPr lang="en-US" sz="1700" kern="1200" dirty="0"/>
        </a:p>
      </dsp:txBody>
      <dsp:txXfrm>
        <a:off x="4087053" y="779447"/>
        <a:ext cx="1213574" cy="95892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48E2F-C9FB-1148-A115-48D8BEFEFB8E}" type="datetimeFigureOut">
              <a:rPr lang="en-US" smtClean="0"/>
              <a:t>23/05/16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9F9808-B738-FF4A-9C04-FF4994AA8328}" type="slidenum">
              <a:rPr lang="en-US" smtClean="0"/>
              <a:t>‹#›</a:t>
            </a:fld>
            <a:endParaRPr lang="en-US"/>
          </a:p>
        </p:txBody>
      </p:sp>
    </p:spTree>
    <p:extLst>
      <p:ext uri="{BB962C8B-B14F-4D97-AF65-F5344CB8AC3E}">
        <p14:creationId xmlns:p14="http://schemas.microsoft.com/office/powerpoint/2010/main" val="3294900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F9808-B738-FF4A-9C04-FF4994AA8328}" type="slidenum">
              <a:rPr lang="en-US" smtClean="0"/>
              <a:t>2</a:t>
            </a:fld>
            <a:endParaRPr lang="en-US"/>
          </a:p>
        </p:txBody>
      </p:sp>
    </p:spTree>
    <p:extLst>
      <p:ext uri="{BB962C8B-B14F-4D97-AF65-F5344CB8AC3E}">
        <p14:creationId xmlns:p14="http://schemas.microsoft.com/office/powerpoint/2010/main" val="157882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F9808-B738-FF4A-9C04-FF4994AA8328}" type="slidenum">
              <a:rPr lang="en-US" smtClean="0"/>
              <a:t>14</a:t>
            </a:fld>
            <a:endParaRPr lang="en-US"/>
          </a:p>
        </p:txBody>
      </p:sp>
    </p:spTree>
    <p:extLst>
      <p:ext uri="{BB962C8B-B14F-4D97-AF65-F5344CB8AC3E}">
        <p14:creationId xmlns:p14="http://schemas.microsoft.com/office/powerpoint/2010/main" val="377660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F9808-B738-FF4A-9C04-FF4994AA8328}" type="slidenum">
              <a:rPr lang="en-US" smtClean="0"/>
              <a:t>20</a:t>
            </a:fld>
            <a:endParaRPr lang="en-US"/>
          </a:p>
        </p:txBody>
      </p:sp>
    </p:spTree>
    <p:extLst>
      <p:ext uri="{BB962C8B-B14F-4D97-AF65-F5344CB8AC3E}">
        <p14:creationId xmlns:p14="http://schemas.microsoft.com/office/powerpoint/2010/main" val="242305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68940" y="201216"/>
            <a:ext cx="182880" cy="2915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3156697"/>
            <a:ext cx="5458968" cy="786513"/>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3943350"/>
            <a:ext cx="5458968" cy="466344"/>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292894"/>
            <a:ext cx="5504688" cy="273844"/>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1013AA6D-78AD-DD4E-9B85-825D7FDDD26C}" type="datetimeFigureOut">
              <a:rPr lang="en-US" smtClean="0"/>
              <a:t>23/05/16</a:t>
            </a:fld>
            <a:endParaRPr lang="en-US"/>
          </a:p>
        </p:txBody>
      </p:sp>
      <p:sp>
        <p:nvSpPr>
          <p:cNvPr id="5" name="Footer Placeholder 4"/>
          <p:cNvSpPr>
            <a:spLocks noGrp="1"/>
          </p:cNvSpPr>
          <p:nvPr>
            <p:ph type="ftr" sz="quarter" idx="11"/>
          </p:nvPr>
        </p:nvSpPr>
        <p:spPr>
          <a:xfrm>
            <a:off x="3218688" y="4767263"/>
            <a:ext cx="4736592" cy="273844"/>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4767263"/>
            <a:ext cx="685800" cy="273844"/>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C87A3EE-DCEC-1047-AB3A-F3C6813FF693}" type="slidenum">
              <a:rPr lang="en-US" smtClean="0"/>
              <a:t>‹#›</a:t>
            </a:fld>
            <a:endParaRPr lang="en-US"/>
          </a:p>
        </p:txBody>
      </p:sp>
      <p:sp>
        <p:nvSpPr>
          <p:cNvPr id="9" name="Rectangle 8"/>
          <p:cNvSpPr/>
          <p:nvPr userDrawn="1"/>
        </p:nvSpPr>
        <p:spPr>
          <a:xfrm>
            <a:off x="7212106"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1660922"/>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013AA6D-78AD-DD4E-9B85-825D7FDDD26C}" type="datetimeFigureOut">
              <a:rPr lang="en-US" smtClean="0"/>
              <a:t>23/05/16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7A3EE-DCEC-1047-AB3A-F3C6813FF693}" type="slidenum">
              <a:rPr lang="en-US" smtClean="0"/>
              <a:t>‹#›</a:t>
            </a:fld>
            <a:endParaRPr lang="en-US"/>
          </a:p>
        </p:txBody>
      </p:sp>
      <p:sp>
        <p:nvSpPr>
          <p:cNvPr id="9" name="Content Placeholder 2"/>
          <p:cNvSpPr>
            <a:spLocks noGrp="1"/>
          </p:cNvSpPr>
          <p:nvPr>
            <p:ph sz="half" idx="13"/>
          </p:nvPr>
        </p:nvSpPr>
        <p:spPr>
          <a:xfrm>
            <a:off x="4282440" y="3168730"/>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457200" y="1660922"/>
            <a:ext cx="3566160" cy="29337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1660922"/>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013AA6D-78AD-DD4E-9B85-825D7FDDD26C}" type="datetimeFigureOut">
              <a:rPr lang="en-US" smtClean="0"/>
              <a:t>23/05/16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7A3EE-DCEC-1047-AB3A-F3C6813FF693}" type="slidenum">
              <a:rPr lang="en-US" smtClean="0"/>
              <a:t>‹#›</a:t>
            </a:fld>
            <a:endParaRPr lang="en-US"/>
          </a:p>
        </p:txBody>
      </p:sp>
      <p:sp>
        <p:nvSpPr>
          <p:cNvPr id="9" name="Content Placeholder 2"/>
          <p:cNvSpPr>
            <a:spLocks noGrp="1"/>
          </p:cNvSpPr>
          <p:nvPr>
            <p:ph sz="half" idx="13"/>
          </p:nvPr>
        </p:nvSpPr>
        <p:spPr>
          <a:xfrm>
            <a:off x="4282440" y="3168730"/>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57200" y="1660922"/>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57200" y="3168730"/>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1013AA6D-78AD-DD4E-9B85-825D7FDDD26C}" type="datetimeFigureOut">
              <a:rPr lang="en-US" smtClean="0"/>
              <a:t>23/05/16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87A3EE-DCEC-1047-AB3A-F3C6813FF69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9" y="201216"/>
            <a:ext cx="718073"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013AA6D-78AD-DD4E-9B85-825D7FDDD26C}" type="datetimeFigureOut">
              <a:rPr lang="en-US" smtClean="0"/>
              <a:t>23/05/16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87A3EE-DCEC-1047-AB3A-F3C6813FF69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9" y="201216"/>
            <a:ext cx="718073"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746312"/>
            <a:ext cx="3566160" cy="776568"/>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742951"/>
            <a:ext cx="3566160" cy="385167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1543050"/>
            <a:ext cx="3566160" cy="27432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013AA6D-78AD-DD4E-9B85-825D7FDDD26C}" type="datetimeFigureOut">
              <a:rPr lang="en-US" smtClean="0"/>
              <a:t>23/05/16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7A3EE-DCEC-1047-AB3A-F3C6813FF69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01216"/>
            <a:ext cx="4114800"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746312"/>
            <a:ext cx="3566160" cy="776568"/>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1543050"/>
            <a:ext cx="3566160" cy="27432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4593011"/>
            <a:ext cx="1752600" cy="273844"/>
          </a:xfrm>
        </p:spPr>
        <p:txBody>
          <a:bodyPr/>
          <a:lstStyle>
            <a:lvl1pPr algn="l">
              <a:defRPr/>
            </a:lvl1pPr>
          </a:lstStyle>
          <a:p>
            <a:fld id="{1013AA6D-78AD-DD4E-9B85-825D7FDDD26C}" type="datetimeFigureOut">
              <a:rPr lang="en-US" smtClean="0"/>
              <a:t>23/05/16</a:t>
            </a:fld>
            <a:endParaRPr lang="en-US"/>
          </a:p>
        </p:txBody>
      </p:sp>
      <p:sp>
        <p:nvSpPr>
          <p:cNvPr id="6" name="Footer Placeholder 5"/>
          <p:cNvSpPr>
            <a:spLocks noGrp="1"/>
          </p:cNvSpPr>
          <p:nvPr>
            <p:ph type="ftr" sz="quarter" idx="11"/>
          </p:nvPr>
        </p:nvSpPr>
        <p:spPr>
          <a:xfrm>
            <a:off x="174812" y="4767263"/>
            <a:ext cx="3863788" cy="273844"/>
          </a:xfrm>
        </p:spPr>
        <p:txBody>
          <a:bodyPr/>
          <a:lstStyle/>
          <a:p>
            <a:endParaRPr lang="en-US"/>
          </a:p>
        </p:txBody>
      </p:sp>
      <p:sp>
        <p:nvSpPr>
          <p:cNvPr id="7" name="Slide Number Placeholder 6"/>
          <p:cNvSpPr>
            <a:spLocks noGrp="1"/>
          </p:cNvSpPr>
          <p:nvPr>
            <p:ph type="sldNum" sz="quarter" idx="12"/>
          </p:nvPr>
        </p:nvSpPr>
        <p:spPr/>
        <p:txBody>
          <a:bodyPr/>
          <a:lstStyle/>
          <a:p>
            <a:fld id="{2C87A3EE-DCEC-1047-AB3A-F3C6813FF693}" type="slidenum">
              <a:rPr lang="en-US" smtClean="0"/>
              <a:t>‹#›</a:t>
            </a:fld>
            <a:endParaRPr lang="en-US"/>
          </a:p>
        </p:txBody>
      </p:sp>
      <p:sp>
        <p:nvSpPr>
          <p:cNvPr id="10" name="Picture Placeholder 9"/>
          <p:cNvSpPr>
            <a:spLocks noGrp="1"/>
          </p:cNvSpPr>
          <p:nvPr>
            <p:ph type="pic" sz="quarter" idx="13"/>
          </p:nvPr>
        </p:nvSpPr>
        <p:spPr>
          <a:xfrm>
            <a:off x="4760258" y="742950"/>
            <a:ext cx="4096512" cy="4208860"/>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6" y="201216"/>
            <a:ext cx="1639457" cy="2729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3200400"/>
            <a:ext cx="6477000" cy="425054"/>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01216"/>
            <a:ext cx="6858000" cy="27294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3630706"/>
            <a:ext cx="6475412" cy="978203"/>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013AA6D-78AD-DD4E-9B85-825D7FDDD26C}" type="datetimeFigureOut">
              <a:rPr lang="en-US" smtClean="0"/>
              <a:t>23/05/16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7A3EE-DCEC-1047-AB3A-F3C6813FF69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2" y="201216"/>
            <a:ext cx="720761" cy="2729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3200400"/>
            <a:ext cx="6477000" cy="425054"/>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01216"/>
            <a:ext cx="3006726" cy="27294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3630706"/>
            <a:ext cx="6475412" cy="978203"/>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013AA6D-78AD-DD4E-9B85-825D7FDDD26C}" type="datetimeFigureOut">
              <a:rPr lang="en-US" smtClean="0"/>
              <a:t>23/05/16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7A3EE-DCEC-1047-AB3A-F3C6813FF693}" type="slidenum">
              <a:rPr lang="en-US" smtClean="0"/>
              <a:t>‹#›</a:t>
            </a:fld>
            <a:endParaRPr lang="en-US"/>
          </a:p>
        </p:txBody>
      </p:sp>
      <p:sp>
        <p:nvSpPr>
          <p:cNvPr id="10" name="Picture Placeholder 2"/>
          <p:cNvSpPr>
            <a:spLocks noGrp="1"/>
          </p:cNvSpPr>
          <p:nvPr>
            <p:ph type="pic" idx="13"/>
          </p:nvPr>
        </p:nvSpPr>
        <p:spPr>
          <a:xfrm>
            <a:off x="3352800" y="201216"/>
            <a:ext cx="4701988" cy="1331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Picture Placeholder 2"/>
          <p:cNvSpPr>
            <a:spLocks noGrp="1"/>
          </p:cNvSpPr>
          <p:nvPr>
            <p:ph type="pic" idx="14"/>
          </p:nvPr>
        </p:nvSpPr>
        <p:spPr>
          <a:xfrm>
            <a:off x="3352800" y="1598952"/>
            <a:ext cx="2304288" cy="1331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2" name="Picture Placeholder 2"/>
          <p:cNvSpPr>
            <a:spLocks noGrp="1"/>
          </p:cNvSpPr>
          <p:nvPr>
            <p:ph type="pic" idx="15"/>
          </p:nvPr>
        </p:nvSpPr>
        <p:spPr>
          <a:xfrm>
            <a:off x="5750500" y="1598952"/>
            <a:ext cx="2304288" cy="1331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013AA6D-78AD-DD4E-9B85-825D7FDDD26C}" type="datetimeFigureOut">
              <a:rPr lang="en-US" smtClean="0"/>
              <a:t>23/05/16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7A3EE-DCEC-1047-AB3A-F3C6813FF69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9" y="201216"/>
            <a:ext cx="718073"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800" y="776569"/>
            <a:ext cx="1322295" cy="3818054"/>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776568"/>
            <a:ext cx="6019800" cy="3832342"/>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013AA6D-78AD-DD4E-9B85-825D7FDDD26C}" type="datetimeFigureOut">
              <a:rPr lang="en-US" smtClean="0"/>
              <a:t>23/05/16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7A3EE-DCEC-1047-AB3A-F3C6813FF6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nchor="ctr"/>
          <a:lstStyle>
            <a:lvl5pP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10"/>
          </p:nvPr>
        </p:nvSpPr>
        <p:spPr>
          <a:xfrm>
            <a:off x="7212106" y="4767263"/>
            <a:ext cx="1752600" cy="273844"/>
          </a:xfrm>
        </p:spPr>
        <p:txBody>
          <a:bodyPr/>
          <a:lstStyle/>
          <a:p>
            <a:fld id="{1013AA6D-78AD-DD4E-9B85-825D7FDDD26C}" type="datetimeFigureOut">
              <a:rPr lang="en-US" smtClean="0"/>
              <a:t>23/05/16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7A3EE-DCEC-1047-AB3A-F3C6813FF6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01216"/>
            <a:ext cx="5669280" cy="1920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3128962"/>
            <a:ext cx="5457919" cy="814388"/>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3943349"/>
            <a:ext cx="5457918" cy="463924"/>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1" y="292474"/>
            <a:ext cx="5499847" cy="273844"/>
          </a:xfrm>
        </p:spPr>
        <p:txBody>
          <a:bodyPr/>
          <a:lstStyle>
            <a:lvl1pPr>
              <a:defRPr sz="2200" b="0" baseline="0">
                <a:solidFill>
                  <a:schemeClr val="bg1"/>
                </a:solidFill>
              </a:defRPr>
            </a:lvl1pPr>
          </a:lstStyle>
          <a:p>
            <a:fld id="{1013AA6D-78AD-DD4E-9B85-825D7FDDD26C}" type="datetimeFigureOut">
              <a:rPr lang="en-US" smtClean="0"/>
              <a:t>23/05/16</a:t>
            </a:fld>
            <a:endParaRPr lang="en-US"/>
          </a:p>
        </p:txBody>
      </p:sp>
      <p:sp>
        <p:nvSpPr>
          <p:cNvPr id="5" name="Footer Placeholder 4"/>
          <p:cNvSpPr>
            <a:spLocks noGrp="1"/>
          </p:cNvSpPr>
          <p:nvPr>
            <p:ph type="ftr" sz="quarter" idx="11"/>
          </p:nvPr>
        </p:nvSpPr>
        <p:spPr>
          <a:xfrm>
            <a:off x="3213847" y="4767263"/>
            <a:ext cx="4734112" cy="273844"/>
          </a:xfrm>
        </p:spPr>
        <p:txBody>
          <a:bodyPr/>
          <a:lstStyle/>
          <a:p>
            <a:endParaRPr lang="en-US"/>
          </a:p>
        </p:txBody>
      </p:sp>
      <p:sp>
        <p:nvSpPr>
          <p:cNvPr id="6" name="Slide Number Placeholder 5"/>
          <p:cNvSpPr>
            <a:spLocks noGrp="1"/>
          </p:cNvSpPr>
          <p:nvPr>
            <p:ph type="sldNum" sz="quarter" idx="12"/>
          </p:nvPr>
        </p:nvSpPr>
        <p:spPr>
          <a:xfrm>
            <a:off x="8265459" y="4767263"/>
            <a:ext cx="685800" cy="273844"/>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C87A3EE-DCEC-1047-AB3A-F3C6813FF693}" type="slidenum">
              <a:rPr lang="en-US" smtClean="0"/>
              <a:t>‹#›</a:t>
            </a:fld>
            <a:endParaRPr lang="en-US"/>
          </a:p>
        </p:txBody>
      </p:sp>
      <p:sp>
        <p:nvSpPr>
          <p:cNvPr id="9" name="Picture Placeholder 8"/>
          <p:cNvSpPr>
            <a:spLocks noGrp="1"/>
          </p:cNvSpPr>
          <p:nvPr>
            <p:ph type="pic" sz="quarter" idx="13"/>
          </p:nvPr>
        </p:nvSpPr>
        <p:spPr>
          <a:xfrm>
            <a:off x="3200401" y="2158253"/>
            <a:ext cx="5646867" cy="960120"/>
          </a:xfrm>
        </p:spPr>
        <p:txBody>
          <a:bodyPr/>
          <a:lstStyle>
            <a:lvl1pPr>
              <a:buNone/>
              <a:defRPr/>
            </a:lvl1pPr>
          </a:lstStyle>
          <a:p>
            <a:r>
              <a:rPr lang="en-GB" smtClean="0"/>
              <a:t>Drag picture to placeholder or click icon to add</a:t>
            </a:r>
            <a:endParaRPr/>
          </a:p>
        </p:txBody>
      </p:sp>
      <p:sp>
        <p:nvSpPr>
          <p:cNvPr id="10" name="Rectangle 9"/>
          <p:cNvSpPr/>
          <p:nvPr/>
        </p:nvSpPr>
        <p:spPr>
          <a:xfrm>
            <a:off x="268940" y="201216"/>
            <a:ext cx="182880" cy="2915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4" y="685800"/>
            <a:ext cx="6508377" cy="857250"/>
          </a:xfrm>
        </p:spPr>
        <p:txBody>
          <a:bodyPr/>
          <a:lstStyle/>
          <a:p>
            <a:r>
              <a:rPr lang="en-GB" smtClean="0"/>
              <a:t>Click to edit Master title style</a:t>
            </a:r>
            <a:endParaRPr/>
          </a:p>
        </p:txBody>
      </p:sp>
      <p:sp>
        <p:nvSpPr>
          <p:cNvPr id="3" name="Content Placeholder 2"/>
          <p:cNvSpPr>
            <a:spLocks noGrp="1"/>
          </p:cNvSpPr>
          <p:nvPr>
            <p:ph idx="1"/>
          </p:nvPr>
        </p:nvSpPr>
        <p:spPr>
          <a:xfrm>
            <a:off x="2178424" y="1657351"/>
            <a:ext cx="6508377" cy="2937272"/>
          </a:xfrm>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4767263"/>
            <a:ext cx="1752600" cy="273844"/>
          </a:xfrm>
        </p:spPr>
        <p:txBody>
          <a:bodyPr/>
          <a:lstStyle/>
          <a:p>
            <a:fld id="{1013AA6D-78AD-DD4E-9B85-825D7FDDD26C}" type="datetimeFigureOut">
              <a:rPr lang="en-US" smtClean="0"/>
              <a:t>23/05/16</a:t>
            </a:fld>
            <a:endParaRPr lang="en-US"/>
          </a:p>
        </p:txBody>
      </p:sp>
      <p:sp>
        <p:nvSpPr>
          <p:cNvPr id="5" name="Footer Placeholder 4"/>
          <p:cNvSpPr>
            <a:spLocks noGrp="1"/>
          </p:cNvSpPr>
          <p:nvPr>
            <p:ph type="ftr" sz="quarter" idx="11"/>
          </p:nvPr>
        </p:nvSpPr>
        <p:spPr>
          <a:xfrm>
            <a:off x="2178423" y="4767263"/>
            <a:ext cx="4926852" cy="273844"/>
          </a:xfrm>
        </p:spPr>
        <p:txBody>
          <a:bodyPr/>
          <a:lstStyle/>
          <a:p>
            <a:endParaRPr lang="en-US"/>
          </a:p>
        </p:txBody>
      </p:sp>
      <p:sp>
        <p:nvSpPr>
          <p:cNvPr id="6" name="Slide Number Placeholder 5"/>
          <p:cNvSpPr>
            <a:spLocks noGrp="1"/>
          </p:cNvSpPr>
          <p:nvPr>
            <p:ph type="sldNum" sz="quarter" idx="12"/>
          </p:nvPr>
        </p:nvSpPr>
        <p:spPr>
          <a:xfrm>
            <a:off x="331694" y="270762"/>
            <a:ext cx="506506" cy="273844"/>
          </a:xfrm>
        </p:spPr>
        <p:txBody>
          <a:bodyPr/>
          <a:lstStyle/>
          <a:p>
            <a:fld id="{2C87A3EE-DCEC-1047-AB3A-F3C6813FF693}" type="slidenum">
              <a:rPr lang="en-US" smtClean="0"/>
              <a:t>‹#›</a:t>
            </a:fld>
            <a:endParaRPr lang="en-US"/>
          </a:p>
        </p:txBody>
      </p:sp>
      <p:sp>
        <p:nvSpPr>
          <p:cNvPr id="9" name="Picture Placeholder 8"/>
          <p:cNvSpPr>
            <a:spLocks noGrp="1"/>
          </p:cNvSpPr>
          <p:nvPr>
            <p:ph type="pic" sz="quarter" idx="13"/>
          </p:nvPr>
        </p:nvSpPr>
        <p:spPr>
          <a:xfrm>
            <a:off x="269875" y="1482539"/>
            <a:ext cx="1645920" cy="3469341"/>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3" y="201216"/>
            <a:ext cx="1099073" cy="476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2571750"/>
            <a:ext cx="4966446" cy="1048871"/>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3618310"/>
            <a:ext cx="4966446" cy="9906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4767263"/>
            <a:ext cx="1622612" cy="273844"/>
          </a:xfrm>
        </p:spPr>
        <p:txBody>
          <a:bodyPr/>
          <a:lstStyle/>
          <a:p>
            <a:fld id="{1013AA6D-78AD-DD4E-9B85-825D7FDDD26C}" type="datetimeFigureOut">
              <a:rPr lang="en-US" smtClean="0"/>
              <a:t>23/05/16</a:t>
            </a:fld>
            <a:endParaRPr lang="en-US"/>
          </a:p>
        </p:txBody>
      </p:sp>
      <p:sp>
        <p:nvSpPr>
          <p:cNvPr id="5" name="Footer Placeholder 4"/>
          <p:cNvSpPr>
            <a:spLocks noGrp="1"/>
          </p:cNvSpPr>
          <p:nvPr>
            <p:ph type="ftr" sz="quarter" idx="11"/>
          </p:nvPr>
        </p:nvSpPr>
        <p:spPr>
          <a:xfrm>
            <a:off x="174812" y="4767263"/>
            <a:ext cx="5311588" cy="273844"/>
          </a:xfrm>
        </p:spPr>
        <p:txBody>
          <a:bodyPr/>
          <a:lstStyle/>
          <a:p>
            <a:endParaRPr lang="en-US"/>
          </a:p>
        </p:txBody>
      </p:sp>
      <p:sp>
        <p:nvSpPr>
          <p:cNvPr id="6" name="Slide Number Placeholder 5"/>
          <p:cNvSpPr>
            <a:spLocks noGrp="1"/>
          </p:cNvSpPr>
          <p:nvPr>
            <p:ph type="sldNum" sz="quarter" idx="12"/>
          </p:nvPr>
        </p:nvSpPr>
        <p:spPr/>
        <p:txBody>
          <a:bodyPr/>
          <a:lstStyle/>
          <a:p>
            <a:fld id="{2C87A3EE-DCEC-1047-AB3A-F3C6813FF6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3580279"/>
            <a:ext cx="2971800" cy="1383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2571751"/>
            <a:ext cx="4966446" cy="1048871"/>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3618310"/>
            <a:ext cx="4966446" cy="9906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4578724"/>
            <a:ext cx="506506" cy="273844"/>
          </a:xfrm>
        </p:spPr>
        <p:txBody>
          <a:bodyPr/>
          <a:lstStyle/>
          <a:p>
            <a:fld id="{2C87A3EE-DCEC-1047-AB3A-F3C6813FF693}" type="slidenum">
              <a:rPr lang="en-US" smtClean="0"/>
              <a:t>‹#›</a:t>
            </a:fld>
            <a:endParaRPr lang="en-US"/>
          </a:p>
        </p:txBody>
      </p:sp>
      <p:sp>
        <p:nvSpPr>
          <p:cNvPr id="9" name="Picture Placeholder 8"/>
          <p:cNvSpPr>
            <a:spLocks noGrp="1"/>
          </p:cNvSpPr>
          <p:nvPr>
            <p:ph type="pic" sz="quarter" idx="13"/>
          </p:nvPr>
        </p:nvSpPr>
        <p:spPr>
          <a:xfrm>
            <a:off x="269874" y="201216"/>
            <a:ext cx="2971800" cy="3328988"/>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1660922"/>
            <a:ext cx="3566160" cy="29337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282440" y="1660922"/>
            <a:ext cx="3566160" cy="29337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013AA6D-78AD-DD4E-9B85-825D7FDDD26C}" type="datetimeFigureOut">
              <a:rPr lang="en-US" smtClean="0"/>
              <a:t>23/05/16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7A3EE-DCEC-1047-AB3A-F3C6813FF6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685800"/>
            <a:ext cx="7388352" cy="85725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1540599"/>
            <a:ext cx="3566160" cy="47982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017059"/>
            <a:ext cx="3566160" cy="257756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279391" y="1540599"/>
            <a:ext cx="3566160" cy="47982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017059"/>
            <a:ext cx="3566160" cy="257756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1013AA6D-78AD-DD4E-9B85-825D7FDDD26C}" type="datetimeFigureOut">
              <a:rPr lang="en-US" smtClean="0"/>
              <a:t>23/05/16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87A3EE-DCEC-1047-AB3A-F3C6813FF6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1660922"/>
            <a:ext cx="7396163"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013AA6D-78AD-DD4E-9B85-825D7FDDD26C}" type="datetimeFigureOut">
              <a:rPr lang="en-US" smtClean="0"/>
              <a:t>23/05/16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7A3EE-DCEC-1047-AB3A-F3C6813FF693}" type="slidenum">
              <a:rPr lang="en-US" smtClean="0"/>
              <a:t>‹#›</a:t>
            </a:fld>
            <a:endParaRPr lang="en-US"/>
          </a:p>
        </p:txBody>
      </p:sp>
      <p:sp>
        <p:nvSpPr>
          <p:cNvPr id="9" name="Content Placeholder 2"/>
          <p:cNvSpPr>
            <a:spLocks noGrp="1"/>
          </p:cNvSpPr>
          <p:nvPr>
            <p:ph sz="half" idx="13"/>
          </p:nvPr>
        </p:nvSpPr>
        <p:spPr>
          <a:xfrm>
            <a:off x="457200" y="3168730"/>
            <a:ext cx="7396163"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685800"/>
            <a:ext cx="6508377" cy="857250"/>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57199" y="1657351"/>
            <a:ext cx="6508377" cy="29372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198659" y="4767263"/>
            <a:ext cx="1752600" cy="273844"/>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1013AA6D-78AD-DD4E-9B85-825D7FDDD26C}" type="datetimeFigureOut">
              <a:rPr lang="en-US" smtClean="0"/>
              <a:t>23/05/16</a:t>
            </a:fld>
            <a:endParaRPr lang="en-US"/>
          </a:p>
        </p:txBody>
      </p:sp>
      <p:sp>
        <p:nvSpPr>
          <p:cNvPr id="5" name="Footer Placeholder 4"/>
          <p:cNvSpPr>
            <a:spLocks noGrp="1"/>
          </p:cNvSpPr>
          <p:nvPr>
            <p:ph type="ftr" sz="quarter" idx="3"/>
          </p:nvPr>
        </p:nvSpPr>
        <p:spPr>
          <a:xfrm>
            <a:off x="174812" y="4767263"/>
            <a:ext cx="6007100" cy="273844"/>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270762"/>
            <a:ext cx="506506" cy="273844"/>
          </a:xfrm>
          <a:prstGeom prst="rect">
            <a:avLst/>
          </a:prstGeom>
        </p:spPr>
        <p:txBody>
          <a:bodyPr vert="horz" lIns="91440" tIns="45720" rIns="91440" bIns="45720" rtlCol="0" anchor="ctr"/>
          <a:lstStyle>
            <a:lvl1pPr algn="r">
              <a:defRPr sz="2200" b="1">
                <a:solidFill>
                  <a:schemeClr val="bg1"/>
                </a:solidFill>
              </a:defRPr>
            </a:lvl1pPr>
          </a:lstStyle>
          <a:p>
            <a:fld id="{2C87A3EE-DCEC-1047-AB3A-F3C6813FF6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5248" y="3156697"/>
            <a:ext cx="6414120" cy="786513"/>
          </a:xfrm>
        </p:spPr>
        <p:txBody>
          <a:bodyPr>
            <a:normAutofit fontScale="90000"/>
          </a:bodyPr>
          <a:lstStyle/>
          <a:p>
            <a:r>
              <a:rPr lang="en-US" dirty="0" smtClean="0"/>
              <a:t>big data</a:t>
            </a:r>
            <a:br>
              <a:rPr lang="en-US" dirty="0" smtClean="0"/>
            </a:br>
            <a:r>
              <a:rPr lang="en-US" dirty="0" smtClean="0"/>
              <a:t>little people</a:t>
            </a:r>
            <a:endParaRPr lang="en-US" dirty="0"/>
          </a:p>
        </p:txBody>
      </p:sp>
      <p:sp>
        <p:nvSpPr>
          <p:cNvPr id="3" name="Subtitle 2"/>
          <p:cNvSpPr>
            <a:spLocks noGrp="1"/>
          </p:cNvSpPr>
          <p:nvPr>
            <p:ph type="subTitle" idx="1"/>
          </p:nvPr>
        </p:nvSpPr>
        <p:spPr>
          <a:xfrm>
            <a:off x="2245248" y="3943350"/>
            <a:ext cx="6414120" cy="466344"/>
          </a:xfrm>
        </p:spPr>
        <p:txBody>
          <a:bodyPr/>
          <a:lstStyle/>
          <a:p>
            <a:r>
              <a:rPr lang="en-US" dirty="0" smtClean="0"/>
              <a:t>Donald Matheson | University of Canterbury</a:t>
            </a:r>
          </a:p>
        </p:txBody>
      </p:sp>
    </p:spTree>
    <p:extLst>
      <p:ext uri="{BB962C8B-B14F-4D97-AF65-F5344CB8AC3E}">
        <p14:creationId xmlns:p14="http://schemas.microsoft.com/office/powerpoint/2010/main" val="34880281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problem of context</a:t>
            </a:r>
            <a:endParaRPr lang="en-US" dirty="0"/>
          </a:p>
        </p:txBody>
      </p:sp>
      <p:sp>
        <p:nvSpPr>
          <p:cNvPr id="3" name="Content Placeholder 2"/>
          <p:cNvSpPr>
            <a:spLocks noGrp="1"/>
          </p:cNvSpPr>
          <p:nvPr>
            <p:ph idx="1"/>
          </p:nvPr>
        </p:nvSpPr>
        <p:spPr/>
        <p:txBody>
          <a:bodyPr/>
          <a:lstStyle/>
          <a:p>
            <a:r>
              <a:rPr lang="en-US" dirty="0" smtClean="0"/>
              <a:t>interactional context: metadata</a:t>
            </a:r>
          </a:p>
          <a:p>
            <a:r>
              <a:rPr lang="en-US" dirty="0" smtClean="0"/>
              <a:t>representational context: statistical analysis</a:t>
            </a:r>
            <a:endParaRPr lang="en-US" dirty="0"/>
          </a:p>
        </p:txBody>
      </p:sp>
    </p:spTree>
    <p:extLst>
      <p:ext uri="{BB962C8B-B14F-4D97-AF65-F5344CB8AC3E}">
        <p14:creationId xmlns:p14="http://schemas.microsoft.com/office/powerpoint/2010/main" val="219966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donnell.tiff"/>
          <p:cNvPicPr>
            <a:picLocks noGrp="1" noChangeAspect="1"/>
          </p:cNvPicPr>
          <p:nvPr>
            <p:ph idx="1"/>
          </p:nvPr>
        </p:nvPicPr>
        <p:blipFill>
          <a:blip r:embed="rId2">
            <a:extLst>
              <a:ext uri="{28A0092B-C50C-407E-A947-70E740481C1C}">
                <a14:useLocalDpi xmlns:a14="http://schemas.microsoft.com/office/drawing/2010/main" val="0"/>
              </a:ext>
            </a:extLst>
          </a:blip>
          <a:srcRect t="2750" b="2750"/>
          <a:stretch>
            <a:fillRect/>
          </a:stretch>
        </p:blipFill>
        <p:spPr/>
      </p:pic>
      <p:sp>
        <p:nvSpPr>
          <p:cNvPr id="5" name="TextBox 4"/>
          <p:cNvSpPr txBox="1"/>
          <p:nvPr/>
        </p:nvSpPr>
        <p:spPr>
          <a:xfrm>
            <a:off x="6746576" y="2842614"/>
            <a:ext cx="2074078" cy="2523768"/>
          </a:xfrm>
          <a:prstGeom prst="rect">
            <a:avLst/>
          </a:prstGeom>
          <a:noFill/>
        </p:spPr>
        <p:txBody>
          <a:bodyPr wrap="square" rtlCol="0">
            <a:spAutoFit/>
          </a:bodyPr>
          <a:lstStyle/>
          <a:p>
            <a:r>
              <a:rPr lang="en-US" sz="1400" dirty="0" smtClean="0"/>
              <a:t>O’Donnell, M.B, Scott, M., </a:t>
            </a:r>
            <a:r>
              <a:rPr lang="en-US" sz="1400" dirty="0" err="1" smtClean="0"/>
              <a:t>Mahlberg</a:t>
            </a:r>
            <a:r>
              <a:rPr lang="en-US" sz="1400" dirty="0" smtClean="0"/>
              <a:t>, M. &amp; </a:t>
            </a:r>
            <a:r>
              <a:rPr lang="en-US" sz="1400" dirty="0" err="1" smtClean="0"/>
              <a:t>Hoey</a:t>
            </a:r>
            <a:r>
              <a:rPr lang="en-US" sz="1400" dirty="0" smtClean="0"/>
              <a:t>, M. (2012</a:t>
            </a:r>
            <a:r>
              <a:rPr lang="en-US" sz="1400" dirty="0"/>
              <a:t>) </a:t>
            </a:r>
            <a:r>
              <a:rPr lang="en-US" sz="1400" dirty="0" smtClean="0"/>
              <a:t>Exploring </a:t>
            </a:r>
            <a:r>
              <a:rPr lang="en-US" sz="1400" dirty="0"/>
              <a:t>text-initial words, clusters and </a:t>
            </a:r>
            <a:r>
              <a:rPr lang="en-US" sz="1400" dirty="0" err="1"/>
              <a:t>concgrams</a:t>
            </a:r>
            <a:r>
              <a:rPr lang="en-US" sz="1400" dirty="0"/>
              <a:t> in a newspaper </a:t>
            </a:r>
            <a:r>
              <a:rPr lang="en-US" sz="1400" dirty="0" smtClean="0"/>
              <a:t>corpus. </a:t>
            </a:r>
            <a:r>
              <a:rPr lang="en-US" sz="1400" i="1" dirty="0" smtClean="0"/>
              <a:t>Corpus Linguistics</a:t>
            </a:r>
            <a:r>
              <a:rPr lang="en-US" sz="1400" dirty="0" smtClean="0"/>
              <a:t> </a:t>
            </a:r>
            <a:r>
              <a:rPr lang="en-US" sz="1400" i="1" dirty="0" smtClean="0"/>
              <a:t>and Linguistic Theory </a:t>
            </a:r>
            <a:r>
              <a:rPr lang="en-US" sz="1400" dirty="0" smtClean="0"/>
              <a:t>8(1): 73-101</a:t>
            </a:r>
            <a:endParaRPr lang="en-US" sz="1400" dirty="0"/>
          </a:p>
          <a:p>
            <a:endParaRPr lang="en-US" dirty="0"/>
          </a:p>
        </p:txBody>
      </p:sp>
    </p:spTree>
    <p:extLst>
      <p:ext uri="{BB962C8B-B14F-4D97-AF65-F5344CB8AC3E}">
        <p14:creationId xmlns:p14="http://schemas.microsoft.com/office/powerpoint/2010/main" val="367939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grab2.tiff"/>
          <p:cNvPicPr>
            <a:picLocks noGrp="1" noChangeAspect="1"/>
          </p:cNvPicPr>
          <p:nvPr>
            <p:ph idx="1"/>
          </p:nvPr>
        </p:nvPicPr>
        <p:blipFill>
          <a:blip r:embed="rId2">
            <a:extLst>
              <a:ext uri="{28A0092B-C50C-407E-A947-70E740481C1C}">
                <a14:useLocalDpi xmlns:a14="http://schemas.microsoft.com/office/drawing/2010/main" val="0"/>
              </a:ext>
            </a:extLst>
          </a:blip>
          <a:srcRect l="-34950" r="-34950"/>
          <a:stretch>
            <a:fillRect/>
          </a:stretch>
        </p:blipFill>
        <p:spPr>
          <a:xfrm>
            <a:off x="-2038277" y="58251"/>
            <a:ext cx="12907037" cy="5825028"/>
          </a:xfrm>
        </p:spPr>
      </p:pic>
    </p:spTree>
    <p:extLst>
      <p:ext uri="{BB962C8B-B14F-4D97-AF65-F5344CB8AC3E}">
        <p14:creationId xmlns:p14="http://schemas.microsoft.com/office/powerpoint/2010/main" val="224954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8881" b="-28881"/>
          <a:stretch>
            <a:fillRect/>
          </a:stretch>
        </p:blipFill>
        <p:spPr>
          <a:xfrm>
            <a:off x="1" y="1183064"/>
            <a:ext cx="9144000" cy="4126746"/>
          </a:xfrm>
        </p:spPr>
      </p:pic>
      <p:sp>
        <p:nvSpPr>
          <p:cNvPr id="5" name="TextBox 4"/>
          <p:cNvSpPr txBox="1"/>
          <p:nvPr/>
        </p:nvSpPr>
        <p:spPr>
          <a:xfrm>
            <a:off x="512690" y="1980509"/>
            <a:ext cx="8063266" cy="646331"/>
          </a:xfrm>
          <a:prstGeom prst="rect">
            <a:avLst/>
          </a:prstGeom>
          <a:solidFill>
            <a:schemeClr val="bg1">
              <a:alpha val="70000"/>
            </a:schemeClr>
          </a:solidFill>
        </p:spPr>
        <p:txBody>
          <a:bodyPr wrap="square" rtlCol="0">
            <a:spAutoFit/>
          </a:bodyPr>
          <a:lstStyle/>
          <a:p>
            <a:r>
              <a:rPr lang="en-GB" dirty="0" smtClean="0"/>
              <a:t>RT @</a:t>
            </a:r>
            <a:r>
              <a:rPr lang="en-GB" dirty="0" err="1" smtClean="0"/>
              <a:t>georgedarroch</a:t>
            </a:r>
            <a:r>
              <a:rPr lang="en-GB" dirty="0" smtClean="0"/>
              <a:t> Incredible </a:t>
            </a:r>
            <a:r>
              <a:rPr lang="en-GB" dirty="0"/>
              <a:t>image of Christchurch, from the hills, moments after the quake. http://</a:t>
            </a:r>
            <a:r>
              <a:rPr lang="en-GB" dirty="0" err="1"/>
              <a:t>i.imgur.com</a:t>
            </a:r>
            <a:r>
              <a:rPr lang="en-GB" dirty="0"/>
              <a:t>/0vZbD.jpg #</a:t>
            </a:r>
            <a:r>
              <a:rPr lang="en-GB" dirty="0" err="1"/>
              <a:t>eqnz</a:t>
            </a:r>
            <a:r>
              <a:rPr lang="en-NZ" dirty="0"/>
              <a:t> </a:t>
            </a:r>
            <a:endParaRPr lang="en-US" dirty="0"/>
          </a:p>
        </p:txBody>
      </p:sp>
    </p:spTree>
    <p:extLst>
      <p:ext uri="{BB962C8B-B14F-4D97-AF65-F5344CB8AC3E}">
        <p14:creationId xmlns:p14="http://schemas.microsoft.com/office/powerpoint/2010/main" val="197799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4-28 at 3.18.50 PM.png"/>
          <p:cNvPicPr>
            <a:picLocks noGrp="1" noChangeAspect="1"/>
          </p:cNvPicPr>
          <p:nvPr>
            <p:ph idx="1"/>
          </p:nvPr>
        </p:nvPicPr>
        <p:blipFill>
          <a:blip r:embed="rId3">
            <a:extLst>
              <a:ext uri="{28A0092B-C50C-407E-A947-70E740481C1C}">
                <a14:useLocalDpi xmlns:a14="http://schemas.microsoft.com/office/drawing/2010/main" val="0"/>
              </a:ext>
            </a:extLst>
          </a:blip>
          <a:srcRect t="7811" b="7811"/>
          <a:stretch>
            <a:fillRect/>
          </a:stretch>
        </p:blipFill>
        <p:spPr>
          <a:xfrm>
            <a:off x="-710779" y="193119"/>
            <a:ext cx="10889842" cy="4913709"/>
          </a:xfrm>
        </p:spPr>
      </p:pic>
    </p:spTree>
    <p:extLst>
      <p:ext uri="{BB962C8B-B14F-4D97-AF65-F5344CB8AC3E}">
        <p14:creationId xmlns:p14="http://schemas.microsoft.com/office/powerpoint/2010/main" val="53045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context</a:t>
            </a:r>
            <a:endParaRPr lang="en-US" dirty="0"/>
          </a:p>
        </p:txBody>
      </p:sp>
      <p:sp>
        <p:nvSpPr>
          <p:cNvPr id="3" name="Content Placeholder 2"/>
          <p:cNvSpPr>
            <a:spLocks noGrp="1"/>
          </p:cNvSpPr>
          <p:nvPr>
            <p:ph sz="half" idx="1"/>
          </p:nvPr>
        </p:nvSpPr>
        <p:spPr>
          <a:xfrm>
            <a:off x="457199" y="1660922"/>
            <a:ext cx="4401733" cy="2933700"/>
          </a:xfrm>
        </p:spPr>
        <p:txBody>
          <a:bodyPr>
            <a:normAutofit/>
          </a:bodyPr>
          <a:lstStyle/>
          <a:p>
            <a:r>
              <a:rPr lang="en-US" dirty="0" smtClean="0"/>
              <a:t>can only be done successfully by reconnecting data with practice</a:t>
            </a:r>
            <a:endParaRPr lang="en-US" dirty="0"/>
          </a:p>
        </p:txBody>
      </p:sp>
      <p:sp>
        <p:nvSpPr>
          <p:cNvPr id="4" name="Content Placeholder 3"/>
          <p:cNvSpPr>
            <a:spLocks noGrp="1"/>
          </p:cNvSpPr>
          <p:nvPr>
            <p:ph sz="half" idx="2"/>
          </p:nvPr>
        </p:nvSpPr>
        <p:spPr>
          <a:xfrm>
            <a:off x="4486066" y="2667863"/>
            <a:ext cx="4369544" cy="2101509"/>
          </a:xfrm>
        </p:spPr>
        <p:txBody>
          <a:bodyPr>
            <a:normAutofit/>
          </a:bodyPr>
          <a:lstStyle/>
          <a:p>
            <a:pPr marL="0" indent="0">
              <a:buNone/>
            </a:pPr>
            <a:r>
              <a:rPr lang="en-NZ" sz="1600" dirty="0" smtClean="0">
                <a:latin typeface="Century Gothic (Body)"/>
                <a:cs typeface="Century Gothic (Body)"/>
              </a:rPr>
              <a:t>[A]s </a:t>
            </a:r>
            <a:r>
              <a:rPr lang="en-NZ" sz="1600" dirty="0">
                <a:latin typeface="Century Gothic (Body)"/>
                <a:cs typeface="Century Gothic (Body)"/>
              </a:rPr>
              <a:t>data acquire new power, it is vital to explore the space for citizen agency in relation to data structures and to examine the practices of data work, as well as the people involved in these </a:t>
            </a:r>
            <a:r>
              <a:rPr lang="en-NZ" sz="1600" dirty="0" smtClean="0">
                <a:latin typeface="Century Gothic (Body)"/>
                <a:cs typeface="Century Gothic (Body)"/>
              </a:rPr>
              <a:t>practices.</a:t>
            </a:r>
            <a:endParaRPr lang="en-US" sz="1600" dirty="0" smtClean="0">
              <a:latin typeface="Century Gothic (Body)"/>
              <a:cs typeface="Century Gothic (Body)"/>
            </a:endParaRPr>
          </a:p>
          <a:p>
            <a:pPr marL="228600" lvl="1" indent="0">
              <a:buNone/>
            </a:pPr>
            <a:r>
              <a:rPr lang="en-US" sz="1400" dirty="0" smtClean="0">
                <a:latin typeface="Century Gothic (Body)"/>
                <a:cs typeface="Century Gothic (Body)"/>
              </a:rPr>
              <a:t>Kennedy</a:t>
            </a:r>
            <a:r>
              <a:rPr lang="en-US" sz="1400" dirty="0">
                <a:latin typeface="Century Gothic (Body)"/>
                <a:cs typeface="Century Gothic (Body)"/>
              </a:rPr>
              <a:t>, </a:t>
            </a:r>
            <a:r>
              <a:rPr lang="en-US" sz="1400" dirty="0" smtClean="0">
                <a:latin typeface="Century Gothic (Body)"/>
                <a:cs typeface="Century Gothic (Body)"/>
              </a:rPr>
              <a:t>H., </a:t>
            </a:r>
            <a:r>
              <a:rPr lang="en-US" sz="1400" dirty="0" err="1" smtClean="0">
                <a:latin typeface="Century Gothic (Body)"/>
                <a:cs typeface="Century Gothic (Body)"/>
              </a:rPr>
              <a:t>Poell</a:t>
            </a:r>
            <a:r>
              <a:rPr lang="en-US" sz="1400" dirty="0">
                <a:latin typeface="Century Gothic (Body)"/>
                <a:cs typeface="Century Gothic (Body)"/>
              </a:rPr>
              <a:t>, </a:t>
            </a:r>
            <a:r>
              <a:rPr lang="en-US" sz="1400" dirty="0" smtClean="0">
                <a:latin typeface="Century Gothic (Body)"/>
                <a:cs typeface="Century Gothic (Body)"/>
              </a:rPr>
              <a:t>T. &amp; van </a:t>
            </a:r>
            <a:r>
              <a:rPr lang="en-US" sz="1400" dirty="0" err="1" smtClean="0">
                <a:latin typeface="Century Gothic (Body)"/>
                <a:cs typeface="Century Gothic (Body)"/>
              </a:rPr>
              <a:t>Dijck</a:t>
            </a:r>
            <a:r>
              <a:rPr lang="en-US" sz="1400" dirty="0" smtClean="0">
                <a:latin typeface="Century Gothic (Body)"/>
                <a:cs typeface="Century Gothic (Body)"/>
              </a:rPr>
              <a:t>, J. (2015) Data and agency. </a:t>
            </a:r>
            <a:r>
              <a:rPr lang="en-US" sz="1400" i="1" dirty="0" smtClean="0">
                <a:latin typeface="Century Gothic (Body)"/>
                <a:cs typeface="Century Gothic (Body)"/>
              </a:rPr>
              <a:t>Big Data and Society</a:t>
            </a:r>
            <a:r>
              <a:rPr lang="en-US" sz="1400" dirty="0">
                <a:latin typeface="Century Gothic (Body)"/>
                <a:cs typeface="Century Gothic (Body)"/>
              </a:rPr>
              <a:t> </a:t>
            </a:r>
            <a:r>
              <a:rPr lang="en-US" sz="1400" dirty="0" smtClean="0">
                <a:latin typeface="Century Gothic (Body)"/>
                <a:cs typeface="Century Gothic (Body)"/>
              </a:rPr>
              <a:t>DOI 10.1177</a:t>
            </a:r>
            <a:r>
              <a:rPr lang="en-US" sz="1400" dirty="0">
                <a:latin typeface="Century Gothic (Body)"/>
                <a:cs typeface="Century Gothic (Body)"/>
              </a:rPr>
              <a:t>/2053951715621569</a:t>
            </a:r>
            <a:endParaRPr lang="en-NZ" sz="1400" dirty="0">
              <a:latin typeface="Century Gothic (Body)"/>
              <a:cs typeface="Century Gothic (Body)"/>
            </a:endParaRPr>
          </a:p>
        </p:txBody>
      </p:sp>
    </p:spTree>
    <p:extLst>
      <p:ext uri="{BB962C8B-B14F-4D97-AF65-F5344CB8AC3E}">
        <p14:creationId xmlns:p14="http://schemas.microsoft.com/office/powerpoint/2010/main" val="30584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457200" indent="-457200">
              <a:buFont typeface="+mj-lt"/>
              <a:buAutoNum type="arabicPeriod"/>
            </a:pPr>
            <a:r>
              <a:rPr lang="en-US" dirty="0" smtClean="0"/>
              <a:t>tools that pattern rather than simplify quantify</a:t>
            </a:r>
          </a:p>
          <a:p>
            <a:pPr marL="457200" indent="-457200">
              <a:buFont typeface="+mj-lt"/>
              <a:buAutoNum type="arabicPeriod"/>
            </a:pPr>
            <a:r>
              <a:rPr lang="en-US" dirty="0" smtClean="0"/>
              <a:t>working in teams</a:t>
            </a:r>
          </a:p>
          <a:p>
            <a:pPr marL="457200" indent="-457200">
              <a:buFont typeface="+mj-lt"/>
              <a:buAutoNum type="arabicPeriod"/>
            </a:pPr>
            <a:r>
              <a:rPr lang="en-US" dirty="0" err="1" smtClean="0"/>
              <a:t>analysing</a:t>
            </a:r>
            <a:r>
              <a:rPr lang="en-US" dirty="0" smtClean="0"/>
              <a:t> data with the people it’s about</a:t>
            </a:r>
            <a:endParaRPr lang="en-US" dirty="0"/>
          </a:p>
        </p:txBody>
      </p:sp>
    </p:spTree>
    <p:extLst>
      <p:ext uri="{BB962C8B-B14F-4D97-AF65-F5344CB8AC3E}">
        <p14:creationId xmlns:p14="http://schemas.microsoft.com/office/powerpoint/2010/main" val="327529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691718" y="2942369"/>
            <a:ext cx="7692405" cy="646331"/>
          </a:xfrm>
          <a:prstGeom prst="rect">
            <a:avLst/>
          </a:prstGeom>
          <a:noFill/>
        </p:spPr>
        <p:txBody>
          <a:bodyPr wrap="square" rtlCol="0">
            <a:spAutoFit/>
          </a:bodyPr>
          <a:lstStyle/>
          <a:p>
            <a:r>
              <a:rPr lang="en-US" dirty="0"/>
              <a:t>If you see a scared, confused big white dog in #</a:t>
            </a:r>
            <a:r>
              <a:rPr lang="en-US" dirty="0" err="1"/>
              <a:t>Lyttelton</a:t>
            </a:r>
            <a:r>
              <a:rPr lang="en-US" dirty="0"/>
              <a:t>, please tell him to go back to </a:t>
            </a:r>
            <a:r>
              <a:rPr lang="en-US" dirty="0" smtClean="0"/>
              <a:t>[ADDRESS]. </a:t>
            </a:r>
            <a:r>
              <a:rPr lang="en-US" dirty="0"/>
              <a:t>#</a:t>
            </a:r>
            <a:r>
              <a:rPr lang="en-US" dirty="0" err="1"/>
              <a:t>eqnz</a:t>
            </a:r>
            <a:r>
              <a:rPr lang="en-US" dirty="0"/>
              <a:t> http://</a:t>
            </a:r>
            <a:r>
              <a:rPr lang="en-US" dirty="0" err="1" smtClean="0"/>
              <a:t>tinyurl.com</a:t>
            </a:r>
            <a:r>
              <a:rPr lang="en-US" dirty="0" smtClean="0"/>
              <a:t>…</a:t>
            </a:r>
            <a:endParaRPr lang="en-US" dirty="0"/>
          </a:p>
        </p:txBody>
      </p:sp>
      <p:sp>
        <p:nvSpPr>
          <p:cNvPr id="7" name="Oval 6"/>
          <p:cNvSpPr/>
          <p:nvPr/>
        </p:nvSpPr>
        <p:spPr>
          <a:xfrm>
            <a:off x="1984435" y="2965047"/>
            <a:ext cx="1020569" cy="368520"/>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959644" y="2967204"/>
            <a:ext cx="1156643" cy="368520"/>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503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celebrity help</a:t>
            </a:r>
            <a:endParaRPr lang="en-US" dirty="0"/>
          </a:p>
        </p:txBody>
      </p:sp>
      <p:sp>
        <p:nvSpPr>
          <p:cNvPr id="3" name="Content Placeholder 2"/>
          <p:cNvSpPr>
            <a:spLocks noGrp="1"/>
          </p:cNvSpPr>
          <p:nvPr>
            <p:ph idx="1"/>
          </p:nvPr>
        </p:nvSpPr>
        <p:spPr>
          <a:xfrm>
            <a:off x="457199" y="1657351"/>
            <a:ext cx="7011809" cy="2937272"/>
          </a:xfrm>
        </p:spPr>
        <p:txBody>
          <a:bodyPr>
            <a:normAutofit/>
          </a:bodyPr>
          <a:lstStyle/>
          <a:p>
            <a:r>
              <a:rPr lang="en-US" dirty="0"/>
              <a:t>@</a:t>
            </a:r>
            <a:r>
              <a:rPr lang="en-US" dirty="0" err="1"/>
              <a:t>TheEllenShow</a:t>
            </a:r>
            <a:r>
              <a:rPr lang="en-US" dirty="0"/>
              <a:t> we need your help in #</a:t>
            </a:r>
            <a:r>
              <a:rPr lang="en-US" dirty="0" err="1"/>
              <a:t>christchurch</a:t>
            </a:r>
            <a:r>
              <a:rPr lang="en-US" dirty="0"/>
              <a:t> #</a:t>
            </a:r>
            <a:r>
              <a:rPr lang="en-US" dirty="0" err="1"/>
              <a:t>Newzealand</a:t>
            </a:r>
            <a:r>
              <a:rPr lang="en-US" dirty="0"/>
              <a:t> #</a:t>
            </a:r>
            <a:r>
              <a:rPr lang="en-US" dirty="0" smtClean="0"/>
              <a:t>earthquake</a:t>
            </a:r>
            <a:endParaRPr lang="en-US" dirty="0" smtClean="0"/>
          </a:p>
        </p:txBody>
      </p:sp>
    </p:spTree>
    <p:extLst>
      <p:ext uri="{BB962C8B-B14F-4D97-AF65-F5344CB8AC3E}">
        <p14:creationId xmlns:p14="http://schemas.microsoft.com/office/powerpoint/2010/main" val="37310335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Amanda Palmer</a:t>
            </a:r>
            <a:endParaRPr lang="en-US" dirty="0"/>
          </a:p>
        </p:txBody>
      </p:sp>
      <p:sp>
        <p:nvSpPr>
          <p:cNvPr id="3" name="Content Placeholder 2"/>
          <p:cNvSpPr>
            <a:spLocks noGrp="1"/>
          </p:cNvSpPr>
          <p:nvPr>
            <p:ph idx="1"/>
          </p:nvPr>
        </p:nvSpPr>
        <p:spPr/>
        <p:txBody>
          <a:bodyPr>
            <a:normAutofit fontScale="92500" lnSpcReduction="10000"/>
          </a:bodyPr>
          <a:lstStyle/>
          <a:p>
            <a:pPr>
              <a:spcBef>
                <a:spcPts val="300"/>
              </a:spcBef>
            </a:pPr>
            <a:r>
              <a:rPr lang="en-NZ" dirty="0" smtClean="0"/>
              <a:t>thank </a:t>
            </a:r>
            <a:r>
              <a:rPr lang="en-NZ" dirty="0"/>
              <a:t>you. if you're online in christchurch, please keep us updated RT @lacedtight People are using #eqnz. Feed is moving VERY quickly.</a:t>
            </a:r>
          </a:p>
          <a:p>
            <a:r>
              <a:rPr lang="en-NZ" dirty="0"/>
              <a:t>watching the rising death from christchurch while the kids eat dinner. 65 dead &amp; expecting more. so sad. #eqnz</a:t>
            </a:r>
          </a:p>
          <a:p>
            <a:r>
              <a:rPr lang="en-NZ" dirty="0"/>
              <a:t>people are sharing earthquake stories, love, help, sleeplessness on the blog. i love you all so fucking much. http://bit.ly/lifeGoesOn #</a:t>
            </a:r>
            <a:r>
              <a:rPr lang="en-NZ" dirty="0" smtClean="0"/>
              <a:t>eqnz</a:t>
            </a:r>
            <a:endParaRPr lang="en-NZ" dirty="0"/>
          </a:p>
        </p:txBody>
      </p:sp>
    </p:spTree>
    <p:extLst>
      <p:ext uri="{BB962C8B-B14F-4D97-AF65-F5344CB8AC3E}">
        <p14:creationId xmlns:p14="http://schemas.microsoft.com/office/powerpoint/2010/main" val="29989292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srcRect t="19156" b="19156"/>
          <a:stretch>
            <a:fillRect/>
          </a:stretch>
        </p:blipFill>
        <p:spPr>
          <a:xfrm>
            <a:off x="-952914" y="-302901"/>
            <a:ext cx="12068080" cy="5446401"/>
          </a:xfrm>
        </p:spPr>
      </p:pic>
    </p:spTree>
    <p:extLst>
      <p:ext uri="{BB962C8B-B14F-4D97-AF65-F5344CB8AC3E}">
        <p14:creationId xmlns:p14="http://schemas.microsoft.com/office/powerpoint/2010/main" val="41857669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l="-12319" r="-12319"/>
          <a:stretch>
            <a:fillRect/>
          </a:stretch>
        </p:blipFill>
        <p:spPr>
          <a:xfrm>
            <a:off x="-671164" y="524254"/>
            <a:ext cx="9741878" cy="4396572"/>
          </a:xfrm>
        </p:spPr>
      </p:pic>
    </p:spTree>
    <p:extLst>
      <p:ext uri="{BB962C8B-B14F-4D97-AF65-F5344CB8AC3E}">
        <p14:creationId xmlns:p14="http://schemas.microsoft.com/office/powerpoint/2010/main" val="331824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a:t>
            </a:r>
            <a:r>
              <a:rPr lang="en-US" dirty="0" err="1" smtClean="0"/>
              <a:t>datafication</a:t>
            </a:r>
            <a:endParaRPr lang="en-US" dirty="0"/>
          </a:p>
        </p:txBody>
      </p:sp>
      <p:pic>
        <p:nvPicPr>
          <p:cNvPr id="4" name="Content Placeholder 3"/>
          <p:cNvPicPr>
            <a:picLocks noGrp="1" noChangeAspect="1"/>
          </p:cNvPicPr>
          <p:nvPr>
            <p:ph idx="1"/>
          </p:nvPr>
        </p:nvPicPr>
        <p:blipFill>
          <a:blip r:embed="rId2"/>
          <a:srcRect l="-38632" r="-38632"/>
          <a:stretch>
            <a:fillRect/>
          </a:stretch>
        </p:blipFill>
        <p:spPr>
          <a:xfrm>
            <a:off x="-1057576" y="1657351"/>
            <a:ext cx="6508377" cy="2937272"/>
          </a:xfrm>
        </p:spPr>
      </p:pic>
      <p:pic>
        <p:nvPicPr>
          <p:cNvPr id="5" name="Picture 4"/>
          <p:cNvPicPr>
            <a:picLocks noChangeAspect="1"/>
          </p:cNvPicPr>
          <p:nvPr/>
        </p:nvPicPr>
        <p:blipFill>
          <a:blip r:embed="rId3"/>
          <a:stretch>
            <a:fillRect/>
          </a:stretch>
        </p:blipFill>
        <p:spPr>
          <a:xfrm>
            <a:off x="3938415" y="3580515"/>
            <a:ext cx="4343326" cy="1609585"/>
          </a:xfrm>
          <a:prstGeom prst="rect">
            <a:avLst/>
          </a:prstGeom>
        </p:spPr>
      </p:pic>
      <p:pic>
        <p:nvPicPr>
          <p:cNvPr id="6" name="Picture 5"/>
          <p:cNvPicPr>
            <a:picLocks noChangeAspect="1"/>
          </p:cNvPicPr>
          <p:nvPr/>
        </p:nvPicPr>
        <p:blipFill rotWithShape="1">
          <a:blip r:embed="rId4"/>
          <a:srcRect t="39411" r="26287"/>
          <a:stretch/>
        </p:blipFill>
        <p:spPr>
          <a:xfrm>
            <a:off x="5150234" y="1318036"/>
            <a:ext cx="3492930" cy="2106242"/>
          </a:xfrm>
          <a:prstGeom prst="rect">
            <a:avLst/>
          </a:prstGeom>
        </p:spPr>
      </p:pic>
    </p:spTree>
    <p:extLst>
      <p:ext uri="{BB962C8B-B14F-4D97-AF65-F5344CB8AC3E}">
        <p14:creationId xmlns:p14="http://schemas.microsoft.com/office/powerpoint/2010/main" val="15799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7004282" cy="857250"/>
          </a:xfrm>
        </p:spPr>
        <p:txBody>
          <a:bodyPr/>
          <a:lstStyle/>
          <a:p>
            <a:r>
              <a:rPr lang="en-US" dirty="0" smtClean="0"/>
              <a:t>computational social science</a:t>
            </a:r>
            <a:endParaRPr lang="en-US" dirty="0"/>
          </a:p>
        </p:txBody>
      </p:sp>
      <p:sp>
        <p:nvSpPr>
          <p:cNvPr id="3" name="Content Placeholder 2"/>
          <p:cNvSpPr>
            <a:spLocks noGrp="1"/>
          </p:cNvSpPr>
          <p:nvPr>
            <p:ph idx="1"/>
          </p:nvPr>
        </p:nvSpPr>
        <p:spPr/>
        <p:txBody>
          <a:bodyPr/>
          <a:lstStyle/>
          <a:p>
            <a:r>
              <a:rPr lang="en-US" dirty="0" smtClean="0"/>
              <a:t>allows research on ‘Everest questions’</a:t>
            </a:r>
          </a:p>
          <a:p>
            <a:r>
              <a:rPr lang="en-US" dirty="0" err="1" smtClean="0"/>
              <a:t>decontextualises</a:t>
            </a:r>
            <a:r>
              <a:rPr lang="en-US" dirty="0" smtClean="0"/>
              <a:t> and </a:t>
            </a:r>
            <a:r>
              <a:rPr lang="en-US" dirty="0" err="1" smtClean="0"/>
              <a:t>reaggregates</a:t>
            </a:r>
            <a:endParaRPr lang="en-US" dirty="0" smtClean="0"/>
          </a:p>
          <a:p>
            <a:pPr lvl="1"/>
            <a:r>
              <a:rPr lang="en-US" dirty="0" smtClean="0"/>
              <a:t>allows analysts to see afresh</a:t>
            </a:r>
          </a:p>
          <a:p>
            <a:pPr lvl="1"/>
            <a:r>
              <a:rPr lang="en-US" dirty="0" smtClean="0"/>
              <a:t>allows analysis of language as an emergent system</a:t>
            </a:r>
            <a:endParaRPr lang="en-US" dirty="0"/>
          </a:p>
        </p:txBody>
      </p:sp>
    </p:spTree>
    <p:extLst>
      <p:ext uri="{BB962C8B-B14F-4D97-AF65-F5344CB8AC3E}">
        <p14:creationId xmlns:p14="http://schemas.microsoft.com/office/powerpoint/2010/main" val="265094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9026" b="19026"/>
          <a:stretch>
            <a:fillRect/>
          </a:stretch>
        </p:blipFill>
        <p:spPr>
          <a:xfrm>
            <a:off x="-1029348" y="601501"/>
            <a:ext cx="8847919" cy="3993122"/>
          </a:xfrm>
        </p:spPr>
      </p:pic>
      <p:sp>
        <p:nvSpPr>
          <p:cNvPr id="5" name="TextBox 4"/>
          <p:cNvSpPr txBox="1"/>
          <p:nvPr/>
        </p:nvSpPr>
        <p:spPr>
          <a:xfrm>
            <a:off x="4555979" y="4683323"/>
            <a:ext cx="3975880" cy="307777"/>
          </a:xfrm>
          <a:prstGeom prst="rect">
            <a:avLst/>
          </a:prstGeom>
          <a:noFill/>
        </p:spPr>
        <p:txBody>
          <a:bodyPr wrap="none" rtlCol="0">
            <a:spAutoFit/>
          </a:bodyPr>
          <a:lstStyle/>
          <a:p>
            <a:r>
              <a:rPr lang="en-US" sz="1400" dirty="0" smtClean="0"/>
              <a:t>Oxford Advanced Learner’s Compass, 2005</a:t>
            </a:r>
            <a:endParaRPr lang="en-US" sz="1400" dirty="0"/>
          </a:p>
        </p:txBody>
      </p:sp>
    </p:spTree>
    <p:extLst>
      <p:ext uri="{BB962C8B-B14F-4D97-AF65-F5344CB8AC3E}">
        <p14:creationId xmlns:p14="http://schemas.microsoft.com/office/powerpoint/2010/main" val="161407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ber.tiff"/>
          <p:cNvPicPr>
            <a:picLocks noGrp="1" noChangeAspect="1"/>
          </p:cNvPicPr>
          <p:nvPr>
            <p:ph idx="1"/>
          </p:nvPr>
        </p:nvPicPr>
        <p:blipFill>
          <a:blip r:embed="rId2">
            <a:extLst>
              <a:ext uri="{28A0092B-C50C-407E-A947-70E740481C1C}">
                <a14:useLocalDpi xmlns:a14="http://schemas.microsoft.com/office/drawing/2010/main" val="0"/>
              </a:ext>
            </a:extLst>
          </a:blip>
          <a:srcRect l="-101700" r="-101700"/>
          <a:stretch>
            <a:fillRect/>
          </a:stretch>
        </p:blipFill>
        <p:spPr>
          <a:xfrm>
            <a:off x="-2086900" y="0"/>
            <a:ext cx="11125866" cy="5021174"/>
          </a:xfrm>
        </p:spPr>
      </p:pic>
      <p:sp>
        <p:nvSpPr>
          <p:cNvPr id="5" name="TextBox 4"/>
          <p:cNvSpPr txBox="1"/>
          <p:nvPr/>
        </p:nvSpPr>
        <p:spPr>
          <a:xfrm>
            <a:off x="6187275" y="3413465"/>
            <a:ext cx="2771612" cy="1600438"/>
          </a:xfrm>
          <a:prstGeom prst="rect">
            <a:avLst/>
          </a:prstGeom>
          <a:noFill/>
        </p:spPr>
        <p:txBody>
          <a:bodyPr wrap="square" rtlCol="0">
            <a:spAutoFit/>
          </a:bodyPr>
          <a:lstStyle/>
          <a:p>
            <a:r>
              <a:rPr lang="en-US" sz="1400" dirty="0" err="1" smtClean="0"/>
              <a:t>Biber</a:t>
            </a:r>
            <a:r>
              <a:rPr lang="en-US" sz="1400" dirty="0" smtClean="0"/>
              <a:t>, D. &amp; Conrad, S. (2001) Register variation: A corpus approach.  In D. </a:t>
            </a:r>
            <a:r>
              <a:rPr lang="en-US" sz="1400" dirty="0" err="1" smtClean="0"/>
              <a:t>Schiffrin</a:t>
            </a:r>
            <a:r>
              <a:rPr lang="en-US" sz="1400" dirty="0" smtClean="0"/>
              <a:t>, D. </a:t>
            </a:r>
            <a:r>
              <a:rPr lang="en-US" sz="1400" dirty="0" err="1" smtClean="0"/>
              <a:t>Tannen</a:t>
            </a:r>
            <a:r>
              <a:rPr lang="en-US" sz="1400" dirty="0" smtClean="0"/>
              <a:t> &amp; H.E. Hamilton, eds, </a:t>
            </a:r>
            <a:r>
              <a:rPr lang="en-US" sz="1400" i="1" dirty="0" smtClean="0"/>
              <a:t>The handbook of discourse analysis</a:t>
            </a:r>
            <a:r>
              <a:rPr lang="en-US" sz="1400" dirty="0" smtClean="0"/>
              <a:t>, p.185. Malden, MA: Blackwell</a:t>
            </a:r>
            <a:endParaRPr lang="en-US" sz="1400" dirty="0"/>
          </a:p>
        </p:txBody>
      </p:sp>
    </p:spTree>
    <p:extLst>
      <p:ext uri="{BB962C8B-B14F-4D97-AF65-F5344CB8AC3E}">
        <p14:creationId xmlns:p14="http://schemas.microsoft.com/office/powerpoint/2010/main" val="42283704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ethical problems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2761746"/>
              </p:ext>
            </p:extLst>
          </p:nvPr>
        </p:nvGraphicFramePr>
        <p:xfrm>
          <a:off x="457199" y="1850114"/>
          <a:ext cx="6508377" cy="293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35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graphicEl>
                                              <a:dgm id="{20100D14-A35A-8743-8C1C-D5E89B630423}"/>
                                            </p:graphicEl>
                                          </p:spTgt>
                                        </p:tgtEl>
                                        <p:attrNameLst>
                                          <p:attrName>style.visibility</p:attrName>
                                        </p:attrNameLst>
                                      </p:cBhvr>
                                      <p:to>
                                        <p:strVal val="visible"/>
                                      </p:to>
                                    </p:set>
                                    <p:animEffect transition="in" filter="dissolve">
                                      <p:cBhvr>
                                        <p:cTn id="7" dur="500"/>
                                        <p:tgtEl>
                                          <p:spTgt spid="4">
                                            <p:graphicEl>
                                              <a:dgm id="{20100D14-A35A-8743-8C1C-D5E89B63042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4">
                                            <p:graphicEl>
                                              <a:dgm id="{9D0929F8-FF09-C94A-AD7D-26A4DE2C64D1}"/>
                                            </p:graphicEl>
                                          </p:spTgt>
                                        </p:tgtEl>
                                        <p:attrNameLst>
                                          <p:attrName>style.visibility</p:attrName>
                                        </p:attrNameLst>
                                      </p:cBhvr>
                                      <p:to>
                                        <p:strVal val="visible"/>
                                      </p:to>
                                    </p:set>
                                    <p:animEffect transition="in" filter="dissolve">
                                      <p:cBhvr>
                                        <p:cTn id="12" dur="500"/>
                                        <p:tgtEl>
                                          <p:spTgt spid="4">
                                            <p:graphicEl>
                                              <a:dgm id="{9D0929F8-FF09-C94A-AD7D-26A4DE2C64D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4">
                                            <p:graphicEl>
                                              <a:dgm id="{48913767-C800-3146-9A55-04C3DD5C012E}"/>
                                            </p:graphicEl>
                                          </p:spTgt>
                                        </p:tgtEl>
                                        <p:attrNameLst>
                                          <p:attrName>style.visibility</p:attrName>
                                        </p:attrNameLst>
                                      </p:cBhvr>
                                      <p:to>
                                        <p:strVal val="visible"/>
                                      </p:to>
                                    </p:set>
                                    <p:animEffect transition="in" filter="dissolve">
                                      <p:cBhvr>
                                        <p:cTn id="17" dur="500"/>
                                        <p:tgtEl>
                                          <p:spTgt spid="4">
                                            <p:graphicEl>
                                              <a:dgm id="{48913767-C800-3146-9A55-04C3DD5C012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4">
                                            <p:graphicEl>
                                              <a:dgm id="{67DB450D-E37E-3F4E-A968-E7B60FB2E51E}"/>
                                            </p:graphicEl>
                                          </p:spTgt>
                                        </p:tgtEl>
                                        <p:attrNameLst>
                                          <p:attrName>style.visibility</p:attrName>
                                        </p:attrNameLst>
                                      </p:cBhvr>
                                      <p:to>
                                        <p:strVal val="visible"/>
                                      </p:to>
                                    </p:set>
                                    <p:animEffect transition="in" filter="dissolve">
                                      <p:cBhvr>
                                        <p:cTn id="22" dur="500"/>
                                        <p:tgtEl>
                                          <p:spTgt spid="4">
                                            <p:graphicEl>
                                              <a:dgm id="{67DB450D-E37E-3F4E-A968-E7B60FB2E51E}"/>
                                            </p:graphicEl>
                                          </p:spTgt>
                                        </p:tgtEl>
                                      </p:cBhvr>
                                    </p:animEffect>
                                  </p:childTnLst>
                                </p:cTn>
                              </p:par>
                              <p:par>
                                <p:cTn id="23" presetID="9" presetClass="entr" presetSubtype="0" fill="hold" grpId="1" nodeType="withEffect">
                                  <p:stCondLst>
                                    <p:cond delay="0"/>
                                  </p:stCondLst>
                                  <p:childTnLst>
                                    <p:set>
                                      <p:cBhvr>
                                        <p:cTn id="24" dur="1" fill="hold">
                                          <p:stCondLst>
                                            <p:cond delay="0"/>
                                          </p:stCondLst>
                                        </p:cTn>
                                        <p:tgtEl>
                                          <p:spTgt spid="4">
                                            <p:graphicEl>
                                              <a:dgm id="{B3CD0E5C-E955-E548-8378-FEDF2E284773}"/>
                                            </p:graphicEl>
                                          </p:spTgt>
                                        </p:tgtEl>
                                        <p:attrNameLst>
                                          <p:attrName>style.visibility</p:attrName>
                                        </p:attrNameLst>
                                      </p:cBhvr>
                                      <p:to>
                                        <p:strVal val="visible"/>
                                      </p:to>
                                    </p:set>
                                    <p:animEffect transition="in" filter="dissolve">
                                      <p:cBhvr>
                                        <p:cTn id="25" dur="500"/>
                                        <p:tgtEl>
                                          <p:spTgt spid="4">
                                            <p:graphicEl>
                                              <a:dgm id="{B3CD0E5C-E955-E548-8378-FEDF2E284773}"/>
                                            </p:graphicEl>
                                          </p:spTgt>
                                        </p:tgtEl>
                                      </p:cBhvr>
                                    </p:animEffect>
                                  </p:childTnLst>
                                </p:cTn>
                              </p:par>
                              <p:par>
                                <p:cTn id="26" presetID="9" presetClass="entr" presetSubtype="0" fill="hold" grpId="1" nodeType="withEffect">
                                  <p:stCondLst>
                                    <p:cond delay="0"/>
                                  </p:stCondLst>
                                  <p:childTnLst>
                                    <p:set>
                                      <p:cBhvr>
                                        <p:cTn id="27" dur="1" fill="hold">
                                          <p:stCondLst>
                                            <p:cond delay="0"/>
                                          </p:stCondLst>
                                        </p:cTn>
                                        <p:tgtEl>
                                          <p:spTgt spid="4">
                                            <p:graphicEl>
                                              <a:dgm id="{295EFDD0-171C-6749-AA81-688AABFBF28F}"/>
                                            </p:graphicEl>
                                          </p:spTgt>
                                        </p:tgtEl>
                                        <p:attrNameLst>
                                          <p:attrName>style.visibility</p:attrName>
                                        </p:attrNameLst>
                                      </p:cBhvr>
                                      <p:to>
                                        <p:strVal val="visible"/>
                                      </p:to>
                                    </p:set>
                                    <p:animEffect transition="in" filter="dissolve">
                                      <p:cBhvr>
                                        <p:cTn id="28" dur="500"/>
                                        <p:tgtEl>
                                          <p:spTgt spid="4">
                                            <p:graphicEl>
                                              <a:dgm id="{295EFDD0-171C-6749-AA81-688AABFBF28F}"/>
                                            </p:graphicEl>
                                          </p:spTgt>
                                        </p:tgtEl>
                                      </p:cBhvr>
                                    </p:animEffect>
                                  </p:childTnLst>
                                </p:cTn>
                              </p:par>
                              <p:par>
                                <p:cTn id="29" presetID="9" presetClass="entr" presetSubtype="0" fill="hold" grpId="1" nodeType="withEffect">
                                  <p:stCondLst>
                                    <p:cond delay="0"/>
                                  </p:stCondLst>
                                  <p:childTnLst>
                                    <p:set>
                                      <p:cBhvr>
                                        <p:cTn id="30" dur="1" fill="hold">
                                          <p:stCondLst>
                                            <p:cond delay="0"/>
                                          </p:stCondLst>
                                        </p:cTn>
                                        <p:tgtEl>
                                          <p:spTgt spid="4">
                                            <p:graphicEl>
                                              <a:dgm id="{BD7D1A3D-3D50-E443-9CF3-64E94B587CAE}"/>
                                            </p:graphicEl>
                                          </p:spTgt>
                                        </p:tgtEl>
                                        <p:attrNameLst>
                                          <p:attrName>style.visibility</p:attrName>
                                        </p:attrNameLst>
                                      </p:cBhvr>
                                      <p:to>
                                        <p:strVal val="visible"/>
                                      </p:to>
                                    </p:set>
                                    <p:animEffect transition="in" filter="dissolve">
                                      <p:cBhvr>
                                        <p:cTn id="31" dur="500"/>
                                        <p:tgtEl>
                                          <p:spTgt spid="4">
                                            <p:graphicEl>
                                              <a:dgm id="{BD7D1A3D-3D50-E443-9CF3-64E94B587C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Sub>
          <a:bldDgm bld="one" rev="1"/>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data divide</a:t>
            </a:r>
            <a:endParaRPr lang="en-US" dirty="0"/>
          </a:p>
        </p:txBody>
      </p:sp>
      <p:sp>
        <p:nvSpPr>
          <p:cNvPr id="5" name="Content Placeholder 4"/>
          <p:cNvSpPr>
            <a:spLocks noGrp="1"/>
          </p:cNvSpPr>
          <p:nvPr>
            <p:ph sz="half" idx="1"/>
          </p:nvPr>
        </p:nvSpPr>
        <p:spPr/>
        <p:txBody>
          <a:bodyPr>
            <a:normAutofit fontScale="92500" lnSpcReduction="10000"/>
          </a:bodyPr>
          <a:lstStyle/>
          <a:p>
            <a:pPr marL="0" indent="0">
              <a:buNone/>
            </a:pPr>
            <a:r>
              <a:rPr lang="en-NZ" dirty="0"/>
              <a:t>Few revolutions in human history can match the democratizing consequences of the development of the web and the accompanying advancement of digital technologies to tap this accumulation of human knowledge. </a:t>
            </a:r>
            <a:endParaRPr lang="en-NZ" dirty="0" smtClean="0"/>
          </a:p>
          <a:p>
            <a:pPr marL="457200" lvl="2" indent="0" algn="r">
              <a:buNone/>
            </a:pPr>
            <a:r>
              <a:rPr lang="en-NZ" dirty="0" smtClean="0"/>
              <a:t>Jim Leach</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for profit</a:t>
            </a:r>
          </a:p>
          <a:p>
            <a:r>
              <a:rPr lang="en-US" dirty="0" smtClean="0"/>
              <a:t>for surveillance</a:t>
            </a:r>
          </a:p>
          <a:p>
            <a:r>
              <a:rPr lang="en-US" dirty="0" smtClean="0"/>
              <a:t>in secret</a:t>
            </a:r>
          </a:p>
          <a:p>
            <a:r>
              <a:rPr lang="en-US" dirty="0" smtClean="0"/>
              <a:t>without (real) consent</a:t>
            </a:r>
          </a:p>
          <a:p>
            <a:r>
              <a:rPr lang="en-US" dirty="0" smtClean="0"/>
              <a:t>using tools designed for control</a:t>
            </a:r>
          </a:p>
          <a:p>
            <a:r>
              <a:rPr lang="en-US" dirty="0" smtClean="0"/>
              <a:t>passive role for people</a:t>
            </a:r>
            <a:endParaRPr lang="en-US" dirty="0"/>
          </a:p>
        </p:txBody>
      </p:sp>
    </p:spTree>
    <p:extLst>
      <p:ext uri="{BB962C8B-B14F-4D97-AF65-F5344CB8AC3E}">
        <p14:creationId xmlns:p14="http://schemas.microsoft.com/office/powerpoint/2010/main" val="641236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a:t>
            </a:r>
            <a:endParaRPr lang="en-US" dirty="0"/>
          </a:p>
        </p:txBody>
      </p:sp>
      <p:sp>
        <p:nvSpPr>
          <p:cNvPr id="3" name="Content Placeholder 2"/>
          <p:cNvSpPr>
            <a:spLocks noGrp="1"/>
          </p:cNvSpPr>
          <p:nvPr>
            <p:ph sz="half" idx="1"/>
          </p:nvPr>
        </p:nvSpPr>
        <p:spPr>
          <a:xfrm>
            <a:off x="457200" y="2279070"/>
            <a:ext cx="3566160" cy="2315551"/>
          </a:xfrm>
        </p:spPr>
        <p:txBody>
          <a:bodyPr>
            <a:normAutofit lnSpcReduction="10000"/>
          </a:bodyPr>
          <a:lstStyle/>
          <a:p>
            <a:pPr marL="0" indent="0">
              <a:buNone/>
            </a:pPr>
            <a:r>
              <a:rPr lang="en-GB" dirty="0"/>
              <a:t>With this new paradigm, we are seeing a complete reorganization of the governance of the social</a:t>
            </a:r>
            <a:r>
              <a:rPr lang="en-GB" dirty="0" smtClean="0"/>
              <a:t>.</a:t>
            </a:r>
            <a:endParaRPr lang="en-NZ" dirty="0" smtClean="0"/>
          </a:p>
          <a:p>
            <a:pPr marL="0" indent="0" algn="r">
              <a:buNone/>
            </a:pPr>
            <a:r>
              <a:rPr lang="en-NZ" sz="1400" dirty="0" smtClean="0"/>
              <a:t>Langlois</a:t>
            </a:r>
            <a:r>
              <a:rPr lang="en-NZ" sz="1400" dirty="0"/>
              <a:t>, </a:t>
            </a:r>
            <a:r>
              <a:rPr lang="en-NZ" sz="1400" dirty="0" smtClean="0"/>
              <a:t>G., Redden</a:t>
            </a:r>
            <a:r>
              <a:rPr lang="en-NZ" sz="1400" dirty="0"/>
              <a:t>, </a:t>
            </a:r>
            <a:r>
              <a:rPr lang="en-NZ" sz="1400" dirty="0" smtClean="0"/>
              <a:t>J. &amp; Elmer</a:t>
            </a:r>
            <a:r>
              <a:rPr lang="en-NZ" sz="1400" dirty="0"/>
              <a:t>, </a:t>
            </a:r>
            <a:r>
              <a:rPr lang="en-NZ" sz="1400" dirty="0" smtClean="0"/>
              <a:t>G. (2015) Introduction. In G. Elmer, G. Langlois &amp; J. Redden, eds., </a:t>
            </a:r>
            <a:r>
              <a:rPr lang="en-NZ" sz="1400" i="1" dirty="0" smtClean="0"/>
              <a:t>Compromised data: From social media to big data</a:t>
            </a:r>
            <a:r>
              <a:rPr lang="en-NZ" sz="1400" dirty="0" smtClean="0"/>
              <a:t>. London: Bloomsbury</a:t>
            </a:r>
            <a:endParaRPr lang="en-NZ" sz="1400" dirty="0"/>
          </a:p>
        </p:txBody>
      </p:sp>
      <p:pic>
        <p:nvPicPr>
          <p:cNvPr id="5" name="Content Placeholder 4"/>
          <p:cNvPicPr>
            <a:picLocks noGrp="1" noChangeAspect="1"/>
          </p:cNvPicPr>
          <p:nvPr>
            <p:ph sz="half" idx="2"/>
          </p:nvPr>
        </p:nvPicPr>
        <p:blipFill>
          <a:blip r:embed="rId2"/>
          <a:srcRect l="9467" r="9467"/>
          <a:stretch>
            <a:fillRect/>
          </a:stretch>
        </p:blipFill>
        <p:spPr>
          <a:xfrm>
            <a:off x="4429860" y="1660922"/>
            <a:ext cx="3566160" cy="2933700"/>
          </a:xfrm>
        </p:spPr>
      </p:pic>
    </p:spTree>
    <p:extLst>
      <p:ext uri="{BB962C8B-B14F-4D97-AF65-F5344CB8AC3E}">
        <p14:creationId xmlns:p14="http://schemas.microsoft.com/office/powerpoint/2010/main" val="3350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social research </a:t>
            </a:r>
            <a:br>
              <a:rPr lang="en-US" dirty="0" smtClean="0"/>
            </a:br>
            <a:r>
              <a:rPr lang="en-US" dirty="0" smtClean="0"/>
              <a:t>using big data</a:t>
            </a:r>
            <a:endParaRPr lang="en-US" dirty="0"/>
          </a:p>
        </p:txBody>
      </p:sp>
      <p:sp>
        <p:nvSpPr>
          <p:cNvPr id="5" name="Content Placeholder 4"/>
          <p:cNvSpPr>
            <a:spLocks noGrp="1"/>
          </p:cNvSpPr>
          <p:nvPr>
            <p:ph idx="1"/>
          </p:nvPr>
        </p:nvSpPr>
        <p:spPr/>
        <p:txBody>
          <a:bodyPr/>
          <a:lstStyle/>
          <a:p>
            <a:r>
              <a:rPr lang="en-GB" dirty="0" smtClean="0"/>
              <a:t>a primary obligation </a:t>
            </a:r>
            <a:r>
              <a:rPr lang="en-GB" dirty="0"/>
              <a:t>is </a:t>
            </a:r>
            <a:r>
              <a:rPr lang="en-GB" dirty="0" smtClean="0"/>
              <a:t>to become accountable to </a:t>
            </a:r>
            <a:r>
              <a:rPr lang="en-GB" dirty="0"/>
              <a:t>those who may be disempowered by use of </a:t>
            </a:r>
            <a:r>
              <a:rPr lang="en-GB" dirty="0" smtClean="0"/>
              <a:t>the data</a:t>
            </a:r>
            <a:endParaRPr lang="en-US" dirty="0"/>
          </a:p>
        </p:txBody>
      </p:sp>
    </p:spTree>
    <p:extLst>
      <p:ext uri="{BB962C8B-B14F-4D97-AF65-F5344CB8AC3E}">
        <p14:creationId xmlns:p14="http://schemas.microsoft.com/office/powerpoint/2010/main" val="4147923262"/>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6466</TotalTime>
  <Words>569</Words>
  <Application>Microsoft Macintosh PowerPoint</Application>
  <PresentationFormat>On-screen Show (16:9)</PresentationFormat>
  <Paragraphs>51</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Plaza</vt:lpstr>
      <vt:lpstr>big data little people</vt:lpstr>
      <vt:lpstr>PowerPoint Presentation</vt:lpstr>
      <vt:lpstr>computational social science</vt:lpstr>
      <vt:lpstr>PowerPoint Presentation</vt:lpstr>
      <vt:lpstr>PowerPoint Presentation</vt:lpstr>
      <vt:lpstr>1) ethical problems</vt:lpstr>
      <vt:lpstr>big data divide</vt:lpstr>
      <vt:lpstr>governance</vt:lpstr>
      <vt:lpstr>ethical social research  using big data</vt:lpstr>
      <vt:lpstr>2. problem of context</vt:lpstr>
      <vt:lpstr>PowerPoint Presentation</vt:lpstr>
      <vt:lpstr>PowerPoint Presentation</vt:lpstr>
      <vt:lpstr>PowerPoint Presentation</vt:lpstr>
      <vt:lpstr>PowerPoint Presentation</vt:lpstr>
      <vt:lpstr>recovering context</vt:lpstr>
      <vt:lpstr>PowerPoint Presentation</vt:lpstr>
      <vt:lpstr>PowerPoint Presentation</vt:lpstr>
      <vt:lpstr>celebrity help</vt:lpstr>
      <vt:lpstr>Amanda Palmer</vt:lpstr>
      <vt:lpstr>PowerPoint Presentation</vt:lpstr>
      <vt:lpstr>critical datafication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real in the computational turn: discourse analysis and large corpora</dc:title>
  <dc:creator>Donald Matheson</dc:creator>
  <cp:lastModifiedBy>Donald Matheson</cp:lastModifiedBy>
  <cp:revision>18</cp:revision>
  <dcterms:created xsi:type="dcterms:W3CDTF">2015-12-02T22:29:02Z</dcterms:created>
  <dcterms:modified xsi:type="dcterms:W3CDTF">2016-05-23T09:03:10Z</dcterms:modified>
</cp:coreProperties>
</file>